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  <p:sldMasterId id="2147483688" r:id="rId2"/>
  </p:sldMasterIdLst>
  <p:notesMasterIdLst>
    <p:notesMasterId r:id="rId48"/>
  </p:notesMasterIdLst>
  <p:handoutMasterIdLst>
    <p:handoutMasterId r:id="rId49"/>
  </p:handoutMasterIdLst>
  <p:sldIdLst>
    <p:sldId id="295" r:id="rId3"/>
    <p:sldId id="257" r:id="rId4"/>
    <p:sldId id="280" r:id="rId5"/>
    <p:sldId id="324" r:id="rId6"/>
    <p:sldId id="286" r:id="rId7"/>
    <p:sldId id="325" r:id="rId8"/>
    <p:sldId id="326" r:id="rId9"/>
    <p:sldId id="287" r:id="rId10"/>
    <p:sldId id="288" r:id="rId11"/>
    <p:sldId id="289" r:id="rId12"/>
    <p:sldId id="321" r:id="rId13"/>
    <p:sldId id="290" r:id="rId14"/>
    <p:sldId id="327" r:id="rId15"/>
    <p:sldId id="291" r:id="rId16"/>
    <p:sldId id="292" r:id="rId17"/>
    <p:sldId id="328" r:id="rId18"/>
    <p:sldId id="329" r:id="rId19"/>
    <p:sldId id="293" r:id="rId20"/>
    <p:sldId id="294" r:id="rId21"/>
    <p:sldId id="296" r:id="rId22"/>
    <p:sldId id="297" r:id="rId23"/>
    <p:sldId id="320" r:id="rId24"/>
    <p:sldId id="298" r:id="rId25"/>
    <p:sldId id="299" r:id="rId26"/>
    <p:sldId id="300" r:id="rId27"/>
    <p:sldId id="301" r:id="rId28"/>
    <p:sldId id="302" r:id="rId29"/>
    <p:sldId id="303" r:id="rId30"/>
    <p:sldId id="318" r:id="rId31"/>
    <p:sldId id="322" r:id="rId32"/>
    <p:sldId id="330" r:id="rId33"/>
    <p:sldId id="319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  <p:sldId id="323" r:id="rId44"/>
    <p:sldId id="314" r:id="rId45"/>
    <p:sldId id="315" r:id="rId46"/>
    <p:sldId id="316" r:id="rId47"/>
  </p:sldIdLst>
  <p:sldSz cx="12192000" cy="6858000"/>
  <p:notesSz cx="12192000" cy="6858000"/>
  <p:custDataLst>
    <p:tags r:id="rId5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725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1262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tags" Target="tags/tag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439AFC-49E4-4106-A369-BFE28C615D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20020A-62C2-41BF-B26C-2AD9593A423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1CE8B-20C9-4DAD-9D36-17AB9D4F75E7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1BD6B-32DE-44A9-ACA0-6210EDE3DB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D3F196-9A33-4721-A2D4-BC720FF60E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B51E3-328D-4D06-96AE-8FAA1BC9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093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2.tiff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211FB-5D3B-4E9E-8EF4-E265C12BD63B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9F20C-1F02-4B4B-85D6-F4C7C4319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07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492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8492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4303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0858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2495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9F20C-1F02-4B4B-85D6-F4C7C4319E5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76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0005AD-244B-4E41-9DBD-E1910D9EB04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737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98640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71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38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45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02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491C-7AC9-B441-AF46-CD0B0D5A7E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549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Ref: https://</a:t>
            </a:r>
            <a:r>
              <a:rPr lang="en-US" dirty="0" err="1"/>
              <a:t>www.nltk.org</a:t>
            </a:r>
            <a:r>
              <a:rPr lang="en-US" dirty="0"/>
              <a:t>/_modules/</a:t>
            </a:r>
            <a:r>
              <a:rPr lang="en-US" dirty="0" err="1"/>
              <a:t>nltk</a:t>
            </a:r>
            <a:r>
              <a:rPr lang="en-US" dirty="0"/>
              <a:t>/stem/</a:t>
            </a:r>
            <a:r>
              <a:rPr lang="en-US" dirty="0" err="1"/>
              <a:t>porter.html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1902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Takeaway: we need to try stemming or lemmatization and choose depending on use case.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381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7890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0005AD-244B-4E41-9DBD-E1910D9EB047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70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54" y="6487457"/>
            <a:ext cx="3233727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85" y="4006085"/>
            <a:ext cx="3045737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723958" y="600453"/>
            <a:ext cx="10506420" cy="2641756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Data Science 510</a:t>
            </a:r>
          </a:p>
        </p:txBody>
      </p:sp>
    </p:spTree>
    <p:extLst>
      <p:ext uri="{BB962C8B-B14F-4D97-AF65-F5344CB8AC3E}">
        <p14:creationId xmlns:p14="http://schemas.microsoft.com/office/powerpoint/2010/main" val="289839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510" y="866711"/>
            <a:ext cx="1471708" cy="128483"/>
          </a:xfrm>
          <a:prstGeom prst="rect">
            <a:avLst/>
          </a:prstGeom>
        </p:spPr>
      </p:pic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7223" y="1295707"/>
            <a:ext cx="10929485" cy="416263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411480" indent="-411480">
              <a:buFont typeface="Lucida Grande"/>
              <a:buChar char="&gt;"/>
              <a:defRPr sz="216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17220" indent="-205740">
              <a:buFont typeface="System Font Regular"/>
              <a:buChar char="-"/>
              <a:defRPr sz="19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371600" indent="-274320">
              <a:buSzPct val="100000"/>
              <a:buFont typeface="Arial" panose="020B0604020202020204" pitchFamily="34" charset="0"/>
              <a:buChar char="•"/>
              <a:defRPr sz="168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440180" indent="-205740">
              <a:buFont typeface="Courier New" panose="02070309020205020404" pitchFamily="49" charset="0"/>
              <a:buChar char="o"/>
              <a:defRPr sz="144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468880" indent="-274320">
              <a:buFont typeface="Wingdings" pitchFamily="2" charset="2"/>
              <a:buChar char="§"/>
              <a:defRPr sz="13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7231" y="106823"/>
            <a:ext cx="10929479" cy="747661"/>
          </a:xfrm>
          <a:prstGeom prst="rect">
            <a:avLst/>
          </a:prstGeom>
        </p:spPr>
        <p:txBody>
          <a:bodyPr anchor="b"/>
          <a:lstStyle>
            <a:lvl1pPr algn="l">
              <a:defRPr sz="2880" b="1" i="0">
                <a:solidFill>
                  <a:schemeClr val="tx1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D7897-97A9-FA44-94E6-050D79D291A3}"/>
              </a:ext>
            </a:extLst>
          </p:cNvPr>
          <p:cNvSpPr txBox="1"/>
          <p:nvPr userDrawn="1"/>
        </p:nvSpPr>
        <p:spPr>
          <a:xfrm>
            <a:off x="2417561" y="-1625600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160" dirty="0"/>
          </a:p>
        </p:txBody>
      </p:sp>
    </p:spTree>
    <p:extLst>
      <p:ext uri="{BB962C8B-B14F-4D97-AF65-F5344CB8AC3E}">
        <p14:creationId xmlns:p14="http://schemas.microsoft.com/office/powerpoint/2010/main" val="1419010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510" y="866711"/>
            <a:ext cx="1471708" cy="128483"/>
          </a:xfrm>
          <a:prstGeom prst="rect">
            <a:avLst/>
          </a:prstGeom>
        </p:spPr>
      </p:pic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7223" y="1295707"/>
            <a:ext cx="10929485" cy="416263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411480" indent="-411480">
              <a:buFont typeface="Lucida Grande"/>
              <a:buChar char="&gt;"/>
              <a:defRPr sz="216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17220" indent="-205740">
              <a:buFont typeface="System Font Regular"/>
              <a:buChar char="-"/>
              <a:defRPr sz="19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371600" indent="-274320">
              <a:buSzPct val="100000"/>
              <a:buFont typeface="Arial" panose="020B0604020202020204" pitchFamily="34" charset="0"/>
              <a:buChar char="•"/>
              <a:defRPr sz="168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440180" indent="-205740">
              <a:buFont typeface="Courier New" panose="02070309020205020404" pitchFamily="49" charset="0"/>
              <a:buChar char="o"/>
              <a:defRPr sz="144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468880" indent="-274320">
              <a:buFont typeface="Wingdings" pitchFamily="2" charset="2"/>
              <a:buChar char="§"/>
              <a:defRPr sz="13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7231" y="106823"/>
            <a:ext cx="10929479" cy="747661"/>
          </a:xfrm>
          <a:prstGeom prst="rect">
            <a:avLst/>
          </a:prstGeom>
        </p:spPr>
        <p:txBody>
          <a:bodyPr anchor="b"/>
          <a:lstStyle>
            <a:lvl1pPr algn="l">
              <a:defRPr sz="2880" b="1" i="0">
                <a:solidFill>
                  <a:schemeClr val="tx1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D7897-97A9-FA44-94E6-050D79D291A3}"/>
              </a:ext>
            </a:extLst>
          </p:cNvPr>
          <p:cNvSpPr txBox="1"/>
          <p:nvPr userDrawn="1"/>
        </p:nvSpPr>
        <p:spPr>
          <a:xfrm>
            <a:off x="2417561" y="-1625600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160" dirty="0"/>
          </a:p>
        </p:txBody>
      </p:sp>
    </p:spTree>
    <p:extLst>
      <p:ext uri="{BB962C8B-B14F-4D97-AF65-F5344CB8AC3E}">
        <p14:creationId xmlns:p14="http://schemas.microsoft.com/office/powerpoint/2010/main" val="3013476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BC28466F-4487-4B78-8D65-C46EFE3E66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9073" y="1736726"/>
            <a:ext cx="10928280" cy="4015497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17" name="Picture 16" descr="W Logo_Purple_2685_HEX.png">
            <a:extLst>
              <a:ext uri="{FF2B5EF4-FFF2-40B4-BE49-F238E27FC236}">
                <a16:creationId xmlns:a16="http://schemas.microsoft.com/office/drawing/2014/main" id="{730B596D-E506-4ECD-89D9-4605C738DD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18" name="Picture 17" descr="Bar_RtAngle_7502_RGB.png">
            <a:extLst>
              <a:ext uri="{FF2B5EF4-FFF2-40B4-BE49-F238E27FC236}">
                <a16:creationId xmlns:a16="http://schemas.microsoft.com/office/drawing/2014/main" id="{EA7A1608-A84B-452D-A183-E1B5F2B390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CE8E280B-8F56-4C95-94B4-BC0D6B545C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677" y="371511"/>
            <a:ext cx="10911679" cy="99199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2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</p:spTree>
    <p:extLst>
      <p:ext uri="{BB962C8B-B14F-4D97-AF65-F5344CB8AC3E}">
        <p14:creationId xmlns:p14="http://schemas.microsoft.com/office/powerpoint/2010/main" val="1808068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03114" y="1924364"/>
            <a:ext cx="10086860" cy="1255307"/>
          </a:xfrm>
          <a:prstGeom prst="rect">
            <a:avLst/>
          </a:prstGeom>
          <a:ln>
            <a:solidFill>
              <a:srgbClr val="4B2E83"/>
            </a:solidFill>
          </a:ln>
        </p:spPr>
        <p:txBody>
          <a:bodyPr anchor="b">
            <a:noAutofit/>
          </a:bodyPr>
          <a:lstStyle>
            <a:lvl1pPr algn="l">
              <a:defRPr sz="2700" b="0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Data Science 510: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753" y="5945854"/>
            <a:ext cx="18288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3113" y="6354234"/>
            <a:ext cx="3386667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85" y="4006085"/>
            <a:ext cx="3045737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44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5" y="2320239"/>
            <a:ext cx="10929485" cy="3810086"/>
          </a:xfrm>
          <a:prstGeom prst="rect">
            <a:avLst/>
          </a:prstGeom>
        </p:spPr>
        <p:txBody>
          <a:bodyPr/>
          <a:lstStyle>
            <a:lvl1pPr marL="257175" indent="-257175"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15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Lucida Grande"/>
              <a:buChar char="&gt;"/>
              <a:defRPr sz="135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2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1543050" indent="-171450">
              <a:buFont typeface="Lucida Grande"/>
              <a:buChar char="&gt;"/>
              <a:defRPr sz="105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5677" y="1730667"/>
            <a:ext cx="10912883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8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3429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685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0287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31201" y="6354234"/>
            <a:ext cx="3386667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7" y="365069"/>
            <a:ext cx="10912883" cy="998440"/>
          </a:xfrm>
          <a:prstGeom prst="rect">
            <a:avLst/>
          </a:prstGeom>
        </p:spPr>
        <p:txBody>
          <a:bodyPr anchor="b"/>
          <a:lstStyle>
            <a:lvl1pPr algn="l">
              <a:defRPr sz="225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531203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753" y="5945854"/>
            <a:ext cx="18288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3" y="1736726"/>
            <a:ext cx="10769275" cy="4015497"/>
          </a:xfrm>
          <a:prstGeom prst="rect">
            <a:avLst/>
          </a:prstGeom>
        </p:spPr>
        <p:txBody>
          <a:bodyPr/>
          <a:lstStyle>
            <a:lvl1pPr marL="257175" indent="-257175"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15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Lucida Grande"/>
              <a:buChar char="&gt;"/>
              <a:defRPr sz="135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2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1543050" indent="-171450">
              <a:buFont typeface="Lucida Grande"/>
              <a:buChar char="&gt;"/>
              <a:defRPr sz="105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7" y="371511"/>
            <a:ext cx="10752673" cy="991998"/>
          </a:xfrm>
          <a:prstGeom prst="rect">
            <a:avLst/>
          </a:prstGeom>
        </p:spPr>
        <p:txBody>
          <a:bodyPr anchor="b"/>
          <a:lstStyle>
            <a:lvl1pPr algn="l">
              <a:defRPr sz="225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76383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31201" y="6354234"/>
            <a:ext cx="3386667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1022351" y="1736725"/>
            <a:ext cx="10695516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5" y="371511"/>
            <a:ext cx="10822192" cy="991998"/>
          </a:xfrm>
          <a:prstGeom prst="rect">
            <a:avLst/>
          </a:prstGeom>
        </p:spPr>
        <p:txBody>
          <a:bodyPr anchor="b"/>
          <a:lstStyle>
            <a:lvl1pPr algn="l">
              <a:defRPr sz="225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24051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753" y="5945854"/>
            <a:ext cx="18288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3113" y="6354234"/>
            <a:ext cx="3386667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85" y="4006085"/>
            <a:ext cx="3045737" cy="112770"/>
          </a:xfrm>
          <a:prstGeom prst="rect">
            <a:avLst/>
          </a:prstGeom>
        </p:spPr>
      </p:pic>
      <p:sp>
        <p:nvSpPr>
          <p:cNvPr id="8" name="Title 2"/>
          <p:cNvSpPr txBox="1">
            <a:spLocks/>
          </p:cNvSpPr>
          <p:nvPr userDrawn="1"/>
        </p:nvSpPr>
        <p:spPr>
          <a:xfrm>
            <a:off x="903113" y="3200400"/>
            <a:ext cx="10086860" cy="524128"/>
          </a:xfrm>
          <a:prstGeom prst="rect">
            <a:avLst/>
          </a:prstGeom>
          <a:ln>
            <a:solidFill>
              <a:srgbClr val="4B2E83"/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200" b="1" i="0" u="none" kern="1200" baseline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r>
              <a:rPr lang="en-US" sz="3600" b="1" dirty="0">
                <a:latin typeface="Encode Sans Normal Black" panose="02000000000000000000" pitchFamily="2" charset="0"/>
              </a:rPr>
              <a:t>Advanced Machine Learning</a:t>
            </a:r>
          </a:p>
        </p:txBody>
      </p:sp>
      <p:sp>
        <p:nvSpPr>
          <p:cNvPr id="10" name="Title 2"/>
          <p:cNvSpPr txBox="1">
            <a:spLocks/>
          </p:cNvSpPr>
          <p:nvPr userDrawn="1"/>
        </p:nvSpPr>
        <p:spPr>
          <a:xfrm>
            <a:off x="903111" y="2648564"/>
            <a:ext cx="10086860" cy="524128"/>
          </a:xfrm>
          <a:prstGeom prst="rect">
            <a:avLst/>
          </a:prstGeom>
          <a:ln>
            <a:solidFill>
              <a:srgbClr val="4B2E83"/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200" b="1" i="0" u="none" kern="1200" baseline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r>
              <a:rPr lang="en-US" sz="3200" b="1" dirty="0">
                <a:latin typeface="Encode Sans Normal Black" panose="02000000000000000000" pitchFamily="2" charset="0"/>
              </a:rPr>
              <a:t>Machine Learning 520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0" hasCustomPrompt="1"/>
          </p:nvPr>
        </p:nvSpPr>
        <p:spPr>
          <a:xfrm>
            <a:off x="1084784" y="4724400"/>
            <a:ext cx="8534400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 baseline="0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 dirty="0"/>
              <a:t>Lesson #: Lesson Title</a:t>
            </a:r>
          </a:p>
        </p:txBody>
      </p:sp>
    </p:spTree>
    <p:extLst>
      <p:ext uri="{BB962C8B-B14F-4D97-AF65-F5344CB8AC3E}">
        <p14:creationId xmlns:p14="http://schemas.microsoft.com/office/powerpoint/2010/main" val="1523145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 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3" y="2364262"/>
            <a:ext cx="10928280" cy="3387963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7" y="371511"/>
            <a:ext cx="10911679" cy="991998"/>
          </a:xfrm>
          <a:prstGeom prst="rect">
            <a:avLst/>
          </a:prstGeom>
        </p:spPr>
        <p:txBody>
          <a:bodyPr anchor="b"/>
          <a:lstStyle>
            <a:lvl1pPr algn="l">
              <a:defRPr sz="2250" b="1" i="0" baseline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Learning Objectives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879073" y="1736727"/>
            <a:ext cx="10928280" cy="561633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5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35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05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By the end of this session, students will be able to:</a:t>
            </a:r>
          </a:p>
        </p:txBody>
      </p:sp>
    </p:spTree>
    <p:extLst>
      <p:ext uri="{BB962C8B-B14F-4D97-AF65-F5344CB8AC3E}">
        <p14:creationId xmlns:p14="http://schemas.microsoft.com/office/powerpoint/2010/main" val="161994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5" y="2320239"/>
            <a:ext cx="10929485" cy="3810086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5677" y="1730667"/>
            <a:ext cx="10912883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8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3429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685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0287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542" y="6487457"/>
            <a:ext cx="3233727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5" y="371511"/>
            <a:ext cx="10912884" cy="991998"/>
          </a:xfrm>
          <a:prstGeom prst="rect">
            <a:avLst/>
          </a:prstGeom>
        </p:spPr>
        <p:txBody>
          <a:bodyPr anchor="b"/>
          <a:lstStyle>
            <a:lvl1pPr algn="l">
              <a:defRPr sz="225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068694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3" y="1736726"/>
            <a:ext cx="10928280" cy="4015497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7" y="371511"/>
            <a:ext cx="10911679" cy="991998"/>
          </a:xfrm>
          <a:prstGeom prst="rect">
            <a:avLst/>
          </a:prstGeom>
        </p:spPr>
        <p:txBody>
          <a:bodyPr anchor="b"/>
          <a:lstStyle>
            <a:lvl1pPr algn="l">
              <a:defRPr sz="32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93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45634" y="2667000"/>
            <a:ext cx="10911679" cy="991998"/>
          </a:xfrm>
          <a:prstGeom prst="rect">
            <a:avLst/>
          </a:prstGeom>
        </p:spPr>
        <p:txBody>
          <a:bodyPr anchor="b"/>
          <a:lstStyle>
            <a:lvl1pPr algn="l">
              <a:defRPr sz="32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008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879073" y="1736726"/>
            <a:ext cx="10928280" cy="4015497"/>
          </a:xfrm>
          <a:prstGeom prst="rect">
            <a:avLst/>
          </a:prstGeom>
        </p:spPr>
        <p:txBody>
          <a:bodyPr/>
          <a:lstStyle>
            <a:lvl1pPr marL="257175" indent="-257175">
              <a:buFont typeface="Arial" panose="020B0604020202020204" pitchFamily="34" charset="0"/>
              <a:buChar char="•"/>
              <a:defRPr sz="2400" b="0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 marL="557213" indent="-214313">
              <a:buFont typeface="Arial" panose="020B0604020202020204" pitchFamily="34" charset="0"/>
              <a:buChar char="•"/>
              <a:defRPr sz="1800" b="0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857250" indent="-171450">
              <a:buSzPct val="100000"/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 marL="1200150" indent="-171450">
              <a:buFont typeface="Arial" panose="020B0604020202020204" pitchFamily="34" charset="0"/>
              <a:buChar char="•"/>
              <a:defRPr sz="1600" b="0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1543050" indent="-171450">
              <a:buFont typeface="Arial" panose="020B0604020202020204" pitchFamily="34" charset="0"/>
              <a:buChar char="•"/>
              <a:defRPr sz="1200" b="0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852" y="5949410"/>
            <a:ext cx="18288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7" y="371511"/>
            <a:ext cx="10911679" cy="99199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2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</p:spTree>
    <p:extLst>
      <p:ext uri="{BB962C8B-B14F-4D97-AF65-F5344CB8AC3E}">
        <p14:creationId xmlns:p14="http://schemas.microsoft.com/office/powerpoint/2010/main" val="1597652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1022351" y="1736725"/>
            <a:ext cx="10695516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142" y="6487457"/>
            <a:ext cx="3233727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33" y="1437805"/>
            <a:ext cx="1810912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5675" y="371511"/>
            <a:ext cx="10822192" cy="991998"/>
          </a:xfrm>
          <a:prstGeom prst="rect">
            <a:avLst/>
          </a:prstGeom>
        </p:spPr>
        <p:txBody>
          <a:bodyPr anchor="b"/>
          <a:lstStyle>
            <a:lvl1pPr algn="l">
              <a:defRPr sz="225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644263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777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0510" y="866711"/>
            <a:ext cx="1471708" cy="128483"/>
          </a:xfrm>
          <a:prstGeom prst="rect">
            <a:avLst/>
          </a:prstGeom>
        </p:spPr>
      </p:pic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97223" y="1295707"/>
            <a:ext cx="10929485" cy="416263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411480" indent="-411480">
              <a:buFont typeface="Lucida Grande"/>
              <a:buChar char="&gt;"/>
              <a:defRPr sz="216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17220" indent="-205740">
              <a:buFont typeface="System Font Regular"/>
              <a:buChar char="-"/>
              <a:defRPr sz="19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371600" indent="-274320">
              <a:buSzPct val="100000"/>
              <a:buFont typeface="Arial" panose="020B0604020202020204" pitchFamily="34" charset="0"/>
              <a:buChar char="•"/>
              <a:defRPr sz="168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440180" indent="-205740">
              <a:buFont typeface="Courier New" panose="02070309020205020404" pitchFamily="49" charset="0"/>
              <a:buChar char="o"/>
              <a:defRPr sz="144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468880" indent="-274320">
              <a:buFont typeface="Wingdings" pitchFamily="2" charset="2"/>
              <a:buChar char="§"/>
              <a:defRPr sz="1320" b="0" i="0" baseline="0">
                <a:ln>
                  <a:noFill/>
                </a:ln>
                <a:solidFill>
                  <a:srgbClr val="000000"/>
                </a:solidFill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7231" y="106823"/>
            <a:ext cx="10929479" cy="747661"/>
          </a:xfrm>
          <a:prstGeom prst="rect">
            <a:avLst/>
          </a:prstGeom>
        </p:spPr>
        <p:txBody>
          <a:bodyPr anchor="b"/>
          <a:lstStyle>
            <a:lvl1pPr algn="l">
              <a:defRPr sz="2880" b="1" i="0">
                <a:solidFill>
                  <a:schemeClr val="tx1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D7897-97A9-FA44-94E6-050D79D291A3}"/>
              </a:ext>
            </a:extLst>
          </p:cNvPr>
          <p:cNvSpPr txBox="1"/>
          <p:nvPr userDrawn="1"/>
        </p:nvSpPr>
        <p:spPr>
          <a:xfrm>
            <a:off x="2417561" y="-1625600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160" dirty="0"/>
          </a:p>
        </p:txBody>
      </p:sp>
    </p:spTree>
    <p:extLst>
      <p:ext uri="{BB962C8B-B14F-4D97-AF65-F5344CB8AC3E}">
        <p14:creationId xmlns:p14="http://schemas.microsoft.com/office/powerpoint/2010/main" val="2584557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50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93" r:id="rId5"/>
    <p:sldLayoutId id="2147483683" r:id="rId6"/>
    <p:sldLayoutId id="2147483684" r:id="rId7"/>
    <p:sldLayoutId id="2147483694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ctr" defTabSz="342900" rtl="0" eaLnBrk="1" latinLnBrk="0" hangingPunct="1">
        <a:spcBef>
          <a:spcPct val="0"/>
        </a:spcBef>
        <a:buNone/>
        <a:defRPr sz="33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41567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5" r:id="rId5"/>
  </p:sldLayoutIdLst>
  <p:txStyles>
    <p:titleStyle>
      <a:lvl1pPr algn="ctr" defTabSz="342900" rtl="0" eaLnBrk="1" latinLnBrk="0" hangingPunct="1">
        <a:spcBef>
          <a:spcPct val="0"/>
        </a:spcBef>
        <a:buNone/>
        <a:defRPr sz="33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337588" y="4724400"/>
            <a:ext cx="7720812" cy="457200"/>
          </a:xfrm>
        </p:spPr>
        <p:txBody>
          <a:bodyPr/>
          <a:lstStyle/>
          <a:p>
            <a:r>
              <a:rPr lang="en-US" dirty="0"/>
              <a:t>Lesson 7</a:t>
            </a:r>
            <a:r>
              <a:rPr lang="en-US"/>
              <a:t>: Natural Language Processing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131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AD9A3-0CD8-3046-8F9C-C4265FC52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>
            <a:normAutofit/>
          </a:bodyPr>
          <a:lstStyle/>
          <a:p>
            <a:r>
              <a:rPr lang="en-US" dirty="0"/>
              <a:t>Examples (traditional ML based methods)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8AB1E-BF7A-774E-ABAB-6893CC64300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 Training corpus (with some markups)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Feature engineering</a:t>
            </a:r>
          </a:p>
          <a:p>
            <a:pPr marL="0" indent="0">
              <a:buNone/>
            </a:pPr>
            <a:r>
              <a:rPr lang="en-US" dirty="0"/>
              <a:t>          - Is the word capitalized?</a:t>
            </a:r>
          </a:p>
          <a:p>
            <a:pPr marL="0" indent="0">
              <a:buNone/>
            </a:pPr>
            <a:r>
              <a:rPr lang="en-US" dirty="0"/>
              <a:t>          - What are the previous words?</a:t>
            </a:r>
          </a:p>
          <a:p>
            <a:pPr marL="0" indent="0">
              <a:buNone/>
            </a:pPr>
            <a:r>
              <a:rPr lang="en-US" dirty="0"/>
              <a:t>          -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Define a Probabilistic graphical model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Conditional Random Field: p(</a:t>
            </a:r>
            <a:r>
              <a:rPr lang="en-US" dirty="0" err="1"/>
              <a:t>tags|words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7286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3060FC-F42A-4B5F-A03D-C264608D57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NLTK</a:t>
            </a:r>
          </a:p>
          <a:p>
            <a:pPr lvl="1"/>
            <a:r>
              <a:rPr lang="en-US" dirty="0"/>
              <a:t>Small but useful datasets with markup</a:t>
            </a:r>
          </a:p>
          <a:p>
            <a:pPr lvl="1"/>
            <a:r>
              <a:rPr lang="en-US" dirty="0"/>
              <a:t>Preprocessing tools: normalization, </a:t>
            </a:r>
            <a:r>
              <a:rPr lang="en-US" dirty="0" err="1"/>
              <a:t>tokenazition</a:t>
            </a:r>
            <a:r>
              <a:rPr lang="en-US" dirty="0"/>
              <a:t>, etc.</a:t>
            </a:r>
            <a:endParaRPr lang="en-US" dirty="0">
              <a:cs typeface="Calibri"/>
            </a:endParaRPr>
          </a:p>
          <a:p>
            <a:pPr lvl="1"/>
            <a:r>
              <a:rPr lang="en-US" dirty="0"/>
              <a:t>Pre-trained models for parsing, POS-tagging, etc.</a:t>
            </a:r>
          </a:p>
          <a:p>
            <a:endParaRPr lang="en-US" dirty="0"/>
          </a:p>
          <a:p>
            <a:r>
              <a:rPr lang="en-US" dirty="0" err="1"/>
              <a:t>spaCy</a:t>
            </a:r>
            <a:r>
              <a:rPr lang="en-US" dirty="0"/>
              <a:t>: python and </a:t>
            </a:r>
            <a:r>
              <a:rPr lang="en-US" dirty="0" err="1"/>
              <a:t>cython</a:t>
            </a:r>
            <a:r>
              <a:rPr lang="en-US" dirty="0"/>
              <a:t> library for NLP</a:t>
            </a:r>
            <a:endParaRPr lang="en-US" dirty="0">
              <a:cs typeface="Calibri"/>
            </a:endParaRPr>
          </a:p>
          <a:p>
            <a:endParaRPr lang="en-US" dirty="0"/>
          </a:p>
          <a:p>
            <a:r>
              <a:rPr lang="en-US" dirty="0" err="1"/>
              <a:t>Gensim</a:t>
            </a:r>
            <a:r>
              <a:rPr lang="en-US" dirty="0"/>
              <a:t>: python library for text analysis (word embedding, topic modelling, etc.)</a:t>
            </a: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0B21E7-62CF-4C61-830A-75DEC184E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libraries and tools</a:t>
            </a:r>
          </a:p>
        </p:txBody>
      </p:sp>
    </p:spTree>
    <p:extLst>
      <p:ext uri="{BB962C8B-B14F-4D97-AF65-F5344CB8AC3E}">
        <p14:creationId xmlns:p14="http://schemas.microsoft.com/office/powerpoint/2010/main" val="3633380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FEB00-0EA7-BC47-9F19-3660C1331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Text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1B345-0CF7-4E4B-8426-3ABEBD8171C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Example: sentiment analysis</a:t>
            </a:r>
          </a:p>
          <a:p>
            <a:pPr lvl="1"/>
            <a:r>
              <a:rPr lang="en-US" dirty="0"/>
              <a:t>Input: text of review</a:t>
            </a:r>
          </a:p>
          <a:p>
            <a:pPr lvl="1"/>
            <a:r>
              <a:rPr lang="en-US" dirty="0"/>
              <a:t>Output: class of sentiment (e.g. positive vs negative)</a:t>
            </a:r>
          </a:p>
          <a:p>
            <a:endParaRPr lang="en-US" dirty="0"/>
          </a:p>
          <a:p>
            <a:r>
              <a:rPr lang="en-US" dirty="0"/>
              <a:t>Positive example:</a:t>
            </a:r>
          </a:p>
          <a:p>
            <a:pPr lvl="1"/>
            <a:r>
              <a:rPr lang="en-US" dirty="0"/>
              <a:t>The movie was great with likeable characters</a:t>
            </a:r>
          </a:p>
          <a:p>
            <a:pPr lvl="1"/>
            <a:r>
              <a:rPr lang="en-US" dirty="0"/>
              <a:t>The mayor has done a splendid job in revitalizing the downtown</a:t>
            </a:r>
          </a:p>
          <a:p>
            <a:endParaRPr lang="en-US" dirty="0"/>
          </a:p>
          <a:p>
            <a:r>
              <a:rPr lang="en-US" dirty="0"/>
              <a:t>Negative example:</a:t>
            </a:r>
          </a:p>
          <a:p>
            <a:pPr lvl="1"/>
            <a:r>
              <a:rPr lang="en-US" dirty="0"/>
              <a:t>The worst performance by Actor John Doe, no wonder the film bombed</a:t>
            </a:r>
          </a:p>
          <a:p>
            <a:pPr lvl="1"/>
            <a:r>
              <a:rPr lang="en-US" dirty="0"/>
              <a:t>Don’t buy this product, run for your wallets!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68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89C339-D9B1-4CDD-92E9-083098A9D0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 organize text data in a corpus</a:t>
            </a:r>
          </a:p>
          <a:p>
            <a:r>
              <a:rPr lang="en-US" dirty="0"/>
              <a:t>A corpus is a collection of documents</a:t>
            </a:r>
          </a:p>
          <a:p>
            <a:r>
              <a:rPr lang="en-US" dirty="0"/>
              <a:t>What constitutes a document?</a:t>
            </a:r>
          </a:p>
          <a:p>
            <a:r>
              <a:rPr lang="en-US" dirty="0"/>
              <a:t>Most any unit of text can be a document for NLP</a:t>
            </a:r>
          </a:p>
          <a:p>
            <a:pPr lvl="1"/>
            <a:r>
              <a:rPr lang="en-US" dirty="0"/>
              <a:t>An entire book, a chapter from a book, a paragraph, or a single sentence</a:t>
            </a:r>
          </a:p>
          <a:p>
            <a:pPr lvl="1"/>
            <a:r>
              <a:rPr lang="en-US" dirty="0"/>
              <a:t>Email, text message, or tweet</a:t>
            </a:r>
          </a:p>
          <a:p>
            <a:pPr lvl="1"/>
            <a:r>
              <a:rPr lang="en-US" dirty="0"/>
              <a:t>Blog post</a:t>
            </a:r>
          </a:p>
          <a:p>
            <a:pPr lvl="1"/>
            <a:r>
              <a:rPr lang="en-US" dirty="0"/>
              <a:t>Tweet</a:t>
            </a:r>
          </a:p>
          <a:p>
            <a:pPr lvl="1"/>
            <a:r>
              <a:rPr lang="en-US" dirty="0"/>
              <a:t>Movie review</a:t>
            </a:r>
          </a:p>
          <a:p>
            <a:pPr lvl="1"/>
            <a:r>
              <a:rPr lang="en-US" dirty="0"/>
              <a:t>A contract</a:t>
            </a:r>
          </a:p>
          <a:p>
            <a:pPr lvl="1"/>
            <a:r>
              <a:rPr lang="en-US" dirty="0"/>
              <a:t>Instructions to assemble my new office chair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95C492-D0E0-4C6D-B124-70E8C31E7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text data</a:t>
            </a:r>
          </a:p>
        </p:txBody>
      </p:sp>
    </p:spTree>
    <p:extLst>
      <p:ext uri="{BB962C8B-B14F-4D97-AF65-F5344CB8AC3E}">
        <p14:creationId xmlns:p14="http://schemas.microsoft.com/office/powerpoint/2010/main" val="101219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BC0-D3C3-1549-8B46-ABCB3091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Text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72743-3140-BA46-8114-A8CBA4DC3E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837182" y="1985964"/>
            <a:ext cx="8517636" cy="340130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What is text?</a:t>
            </a:r>
          </a:p>
          <a:p>
            <a:pPr lvl="1"/>
            <a:r>
              <a:rPr lang="en-US" dirty="0"/>
              <a:t>Sequence of words</a:t>
            </a:r>
          </a:p>
          <a:p>
            <a:pPr lvl="1"/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What is a word?</a:t>
            </a:r>
          </a:p>
          <a:p>
            <a:pPr lvl="1"/>
            <a:r>
              <a:rPr lang="en-US" dirty="0"/>
              <a:t>A single distinct meaningful element of speech or writing, used with others (or sometimes alone) to form a sentence and typically shown with a space on either side when written or printed (Ref: Oxford dictionary).</a:t>
            </a:r>
          </a:p>
          <a:p>
            <a:pPr lvl="1"/>
            <a:endParaRPr lang="en-US" dirty="0"/>
          </a:p>
          <a:p>
            <a:pPr marL="370332" lvl="1" indent="0">
              <a:buNone/>
            </a:pPr>
            <a:r>
              <a:rPr lang="en-US" dirty="0"/>
              <a:t>Input: The dog ate the fish, then took a nap.</a:t>
            </a:r>
          </a:p>
          <a:p>
            <a:pPr marL="370332" lvl="1" indent="0">
              <a:buNone/>
            </a:pPr>
            <a:r>
              <a:rPr lang="en-US" dirty="0"/>
              <a:t>Output: The dog ate the fish then took a nap</a:t>
            </a:r>
          </a:p>
        </p:txBody>
      </p:sp>
    </p:spTree>
    <p:extLst>
      <p:ext uri="{BB962C8B-B14F-4D97-AF65-F5344CB8AC3E}">
        <p14:creationId xmlns:p14="http://schemas.microsoft.com/office/powerpoint/2010/main" val="260714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9BC0-D3C3-1549-8B46-ABCB30913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Text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72743-3140-BA46-8114-A8CBA4DC3E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German has some compound words which are written without space</a:t>
            </a:r>
          </a:p>
          <a:p>
            <a:pPr marL="0" indent="0">
              <a:buNone/>
            </a:pPr>
            <a:r>
              <a:rPr lang="en-US" i="1" dirty="0" err="1"/>
              <a:t>rindfleischetikettierungsüberwachungsaufgabenübertragungsgesetz</a:t>
            </a:r>
            <a:r>
              <a:rPr lang="en-US" i="1" dirty="0"/>
              <a:t> </a:t>
            </a:r>
          </a:p>
          <a:p>
            <a:pPr marL="0" indent="0">
              <a:buNone/>
            </a:pPr>
            <a:r>
              <a:rPr lang="en-US" dirty="0"/>
              <a:t>that's 63 letters long meaning "the law for the delegation of monitoring beef labeling.”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In Chinese there are no spaces at all!</a:t>
            </a:r>
          </a:p>
          <a:p>
            <a:pPr marL="0" indent="0">
              <a:buNone/>
            </a:pPr>
            <a:r>
              <a:rPr lang="zh-CN" altLang="en-US" dirty="0"/>
              <a:t>如果你能看懂这</a:t>
            </a:r>
            <a:r>
              <a:rPr lang="ja-JP" altLang="en-US"/>
              <a:t>句话那么</a:t>
            </a:r>
            <a:r>
              <a:rPr lang="zh-CN" altLang="en-US" dirty="0"/>
              <a:t>你的中文很厉害！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29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6FC0F5-1FC9-45D3-AD47-5AB7A86C1E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Text data is messy</a:t>
            </a:r>
          </a:p>
          <a:p>
            <a:r>
              <a:rPr lang="en-US" dirty="0"/>
              <a:t>Considerable preprocessing typically required</a:t>
            </a:r>
          </a:p>
          <a:p>
            <a:r>
              <a:rPr lang="en-US" dirty="0"/>
              <a:t>Be careful! Make sure you do not remove the parts you need!</a:t>
            </a:r>
          </a:p>
          <a:p>
            <a:r>
              <a:rPr lang="en-US" dirty="0"/>
              <a:t>Normalize text</a:t>
            </a:r>
          </a:p>
          <a:p>
            <a:r>
              <a:rPr lang="en-US" dirty="0"/>
              <a:t>Stop words are removed</a:t>
            </a:r>
          </a:p>
          <a:p>
            <a:r>
              <a:rPr lang="en-US" dirty="0"/>
              <a:t>Stemming to represent forms of a word as same token</a:t>
            </a:r>
          </a:p>
          <a:p>
            <a:r>
              <a:rPr lang="en-US" dirty="0"/>
              <a:t>Limit vocabulary to remove bias from rare words</a:t>
            </a:r>
          </a:p>
          <a:p>
            <a:r>
              <a:rPr lang="en-US" dirty="0"/>
              <a:t>Document is tokenized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B681C3-F72B-44C1-A700-D8119CD02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Preparation</a:t>
            </a:r>
          </a:p>
        </p:txBody>
      </p:sp>
    </p:spTree>
    <p:extLst>
      <p:ext uri="{BB962C8B-B14F-4D97-AF65-F5344CB8AC3E}">
        <p14:creationId xmlns:p14="http://schemas.microsoft.com/office/powerpoint/2010/main" val="1569710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A0D82C-1DAB-4175-BBA8-71129A19A7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Text Normalize prevents creation of spurious tokens</a:t>
            </a:r>
          </a:p>
          <a:p>
            <a:r>
              <a:rPr lang="en-US" dirty="0"/>
              <a:t>Example; for sentence:</a:t>
            </a:r>
          </a:p>
          <a:p>
            <a:pPr lvl="1"/>
            <a:r>
              <a:rPr lang="en-US" dirty="0"/>
              <a:t>Is this the right way to solve the problem?</a:t>
            </a:r>
          </a:p>
          <a:p>
            <a:pPr lvl="1"/>
            <a:r>
              <a:rPr lang="en-US" dirty="0"/>
              <a:t>We do not want a token ‘problem?’</a:t>
            </a:r>
          </a:p>
          <a:p>
            <a:r>
              <a:rPr lang="en-US" dirty="0"/>
              <a:t>Steps of text normalization can include</a:t>
            </a:r>
          </a:p>
          <a:p>
            <a:pPr lvl="1"/>
            <a:r>
              <a:rPr lang="en-US" dirty="0"/>
              <a:t>All characters to lower case –‘Shovel’ and ‘shovel’ are same token</a:t>
            </a:r>
          </a:p>
          <a:p>
            <a:pPr lvl="1"/>
            <a:r>
              <a:rPr lang="en-US" dirty="0"/>
              <a:t>Remove punctuation</a:t>
            </a:r>
          </a:p>
          <a:p>
            <a:pPr lvl="1"/>
            <a:r>
              <a:rPr lang="en-US" dirty="0"/>
              <a:t>Remove numbers and special characters</a:t>
            </a:r>
          </a:p>
          <a:p>
            <a:r>
              <a:rPr lang="en-US" dirty="0"/>
              <a:t>Several possible pitfalls</a:t>
            </a:r>
          </a:p>
          <a:p>
            <a:pPr lvl="1"/>
            <a:r>
              <a:rPr lang="en-US" dirty="0"/>
              <a:t>Should the punctuation be removed in words like ‘can’t’?</a:t>
            </a:r>
          </a:p>
          <a:p>
            <a:pPr lvl="1"/>
            <a:r>
              <a:rPr lang="en-US" dirty="0"/>
              <a:t>Some numbers can be important tokens</a:t>
            </a:r>
          </a:p>
          <a:p>
            <a:pPr lvl="1"/>
            <a:r>
              <a:rPr lang="en-US" dirty="0"/>
              <a:t>How should dates be handled?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85A13D-94EE-41C0-A46A-5B42B596B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Preparation</a:t>
            </a:r>
          </a:p>
        </p:txBody>
      </p:sp>
    </p:spTree>
    <p:extLst>
      <p:ext uri="{BB962C8B-B14F-4D97-AF65-F5344CB8AC3E}">
        <p14:creationId xmlns:p14="http://schemas.microsoft.com/office/powerpoint/2010/main" val="2147118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8BF4-8A71-C84E-9E8C-4B8625705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8B582-6F99-6E45-AFEE-CC49ED866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Process that split an input sequence into tokens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Tokens are useful unit for semantic processing (can be a word, sentence, paragraph, etc.)</a:t>
            </a:r>
          </a:p>
          <a:p>
            <a:pPr marL="0" indent="0">
              <a:buNone/>
            </a:pPr>
            <a:r>
              <a:rPr lang="en-US" b="1" dirty="0"/>
              <a:t>Example</a:t>
            </a:r>
            <a:r>
              <a:rPr lang="en-US" dirty="0"/>
              <a:t>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2C175F-379B-9847-9349-0F2D1822AA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5423" y="3954496"/>
            <a:ext cx="6301130" cy="16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00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0D920-7150-F247-9A34-564F550CC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A8033-3C81-8541-8269-AB1D36CE4D5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Process of canonicalizing tokens so that matches occur despite superficial differences in the character sequences of the tokens</a:t>
            </a:r>
          </a:p>
          <a:p>
            <a:pPr lvl="1"/>
            <a:r>
              <a:rPr lang="en-US" dirty="0"/>
              <a:t>Dog, dogs                 dog</a:t>
            </a:r>
          </a:p>
          <a:p>
            <a:pPr lvl="1"/>
            <a:r>
              <a:rPr lang="en-US" dirty="0"/>
              <a:t>Wife, wives               wife</a:t>
            </a:r>
          </a:p>
          <a:p>
            <a:pPr marL="370332" lvl="1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Stemming</a:t>
            </a:r>
          </a:p>
          <a:p>
            <a:pPr lvl="1"/>
            <a:r>
              <a:rPr lang="en-US" dirty="0"/>
              <a:t>A process of removing and replacing suffixes to get to the root form of the word, called a </a:t>
            </a:r>
            <a:r>
              <a:rPr lang="en-US" i="1" dirty="0">
                <a:solidFill>
                  <a:srgbClr val="7030A0"/>
                </a:solidFill>
              </a:rPr>
              <a:t>stem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Lemmatization</a:t>
            </a:r>
          </a:p>
          <a:p>
            <a:pPr lvl="1"/>
            <a:r>
              <a:rPr lang="en-US" dirty="0"/>
              <a:t>return the base or dictionary form of a word, which is known as the </a:t>
            </a:r>
            <a:r>
              <a:rPr lang="en-US" i="1" dirty="0">
                <a:solidFill>
                  <a:srgbClr val="7030A0"/>
                </a:solidFill>
              </a:rPr>
              <a:t>lemma</a:t>
            </a:r>
            <a:r>
              <a:rPr lang="en-US" dirty="0"/>
              <a:t> 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5477E1B-37AA-0D42-9CF3-3F7A2BA5512F}"/>
              </a:ext>
            </a:extLst>
          </p:cNvPr>
          <p:cNvSpPr/>
          <p:nvPr/>
        </p:nvSpPr>
        <p:spPr>
          <a:xfrm flipV="1">
            <a:off x="2971799" y="2829929"/>
            <a:ext cx="386791" cy="61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93776"/>
            <a:endParaRPr lang="en-US" sz="1944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24346A8-39D9-394B-A2F6-BD1494AC25CA}"/>
              </a:ext>
            </a:extLst>
          </p:cNvPr>
          <p:cNvSpPr/>
          <p:nvPr/>
        </p:nvSpPr>
        <p:spPr>
          <a:xfrm>
            <a:off x="2971800" y="3200400"/>
            <a:ext cx="386791" cy="493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93776"/>
            <a:endParaRPr lang="en-US" sz="1944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948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906" rIns="0" bIns="0" rtlCol="0" anchor="b">
            <a:spAutoFit/>
          </a:bodyPr>
          <a:lstStyle/>
          <a:p>
            <a:pPr marL="9525">
              <a:spcBef>
                <a:spcPts val="94"/>
              </a:spcBef>
            </a:pPr>
            <a:r>
              <a:rPr lang="en-US" spc="-56" dirty="0"/>
              <a:t>Today's</a:t>
            </a:r>
            <a:r>
              <a:rPr lang="en-US" spc="-53" dirty="0"/>
              <a:t> </a:t>
            </a:r>
            <a:r>
              <a:rPr lang="en-US" spc="-38" dirty="0"/>
              <a:t>Agenda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Bag of words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Term frequency inverse document frequency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Jaccard distance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Information retrieval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Sentiment analysis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62626"/>
                </a:solidFill>
                <a:effectLst/>
                <a:latin typeface="LatoWeb"/>
              </a:rPr>
              <a:t>Topic modeling</a:t>
            </a:r>
            <a:endParaRPr lang="en-US" sz="2000" b="0" i="0" dirty="0">
              <a:solidFill>
                <a:srgbClr val="262626"/>
              </a:solidFill>
              <a:effectLst/>
              <a:latin typeface="Lato Extend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BDB4-E569-6144-A273-89EAE1C3E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Example (stemmer)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62B00-F7D0-3B4D-897C-430F424FFE0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Rule                        Example</a:t>
            </a:r>
          </a:p>
          <a:p>
            <a:pPr marL="0" indent="0">
              <a:buNone/>
            </a:pPr>
            <a:r>
              <a:rPr lang="en-US" dirty="0"/>
              <a:t>SSES </a:t>
            </a:r>
            <a:r>
              <a:rPr lang="en-US" dirty="0">
                <a:sym typeface="Wingdings" pitchFamily="2" charset="2"/>
              </a:rPr>
              <a:t> SS                 caresses  caress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IES     I                    ties          </a:t>
            </a:r>
            <a:r>
              <a:rPr lang="en-US" dirty="0" err="1">
                <a:sym typeface="Wingdings" pitchFamily="2" charset="2"/>
              </a:rPr>
              <a:t>ti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/>
              <a:t>SS     </a:t>
            </a:r>
            <a:r>
              <a:rPr lang="en-US" dirty="0">
                <a:sym typeface="Wingdings" pitchFamily="2" charset="2"/>
              </a:rPr>
              <a:t> SS                 caress     caress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S                             cats         cat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30A1EE-B53C-AE4E-BF6A-0096946D240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2438" y="4125773"/>
            <a:ext cx="5575618" cy="17763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43C403-8753-A942-B4F6-1B4E8D2C36D2}"/>
              </a:ext>
            </a:extLst>
          </p:cNvPr>
          <p:cNvSpPr txBox="1"/>
          <p:nvPr/>
        </p:nvSpPr>
        <p:spPr>
          <a:xfrm>
            <a:off x="2090300" y="5902166"/>
            <a:ext cx="5785623" cy="39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93776"/>
            <a:r>
              <a:rPr lang="en-US" sz="1944" dirty="0">
                <a:solidFill>
                  <a:prstClr val="black"/>
                </a:solidFill>
                <a:latin typeface="Calibri" panose="020F0502020204030204"/>
              </a:rPr>
              <a:t>Problem: fails on irregular forms &amp; produces non words</a:t>
            </a:r>
          </a:p>
        </p:txBody>
      </p:sp>
    </p:spTree>
    <p:extLst>
      <p:ext uri="{BB962C8B-B14F-4D97-AF65-F5344CB8AC3E}">
        <p14:creationId xmlns:p14="http://schemas.microsoft.com/office/powerpoint/2010/main" val="2718854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BDB4-E569-6144-A273-89EAE1C3E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Example (lemmatization)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62B00-F7D0-3B4D-897C-430F424FFE0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WordNet </a:t>
            </a:r>
            <a:r>
              <a:rPr lang="en-US" dirty="0" err="1"/>
              <a:t>lemmatizer</a:t>
            </a:r>
            <a:endParaRPr lang="en-US" dirty="0"/>
          </a:p>
          <a:p>
            <a:pPr lvl="1"/>
            <a:r>
              <a:rPr lang="en-US" dirty="0">
                <a:sym typeface="Wingdings" pitchFamily="2" charset="2"/>
              </a:rPr>
              <a:t>Uses the WordNet database to lookup lemmas</a:t>
            </a:r>
          </a:p>
          <a:p>
            <a:pPr lvl="1"/>
            <a:r>
              <a:rPr lang="en-US" dirty="0"/>
              <a:t>churches</a:t>
            </a:r>
            <a:r>
              <a:rPr lang="en-US" dirty="0">
                <a:sym typeface="Wingdings" pitchFamily="2" charset="2"/>
              </a:rPr>
              <a:t>  church            dogs          dog</a:t>
            </a:r>
          </a:p>
          <a:p>
            <a:pPr lvl="1"/>
            <a:r>
              <a:rPr lang="en-US" dirty="0"/>
              <a:t>Wolves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wolf                  maximum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maximum</a:t>
            </a: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3C403-8753-A942-B4F6-1B4E8D2C36D2}"/>
              </a:ext>
            </a:extLst>
          </p:cNvPr>
          <p:cNvSpPr txBox="1"/>
          <p:nvPr/>
        </p:nvSpPr>
        <p:spPr>
          <a:xfrm>
            <a:off x="2275468" y="5292774"/>
            <a:ext cx="3741473" cy="39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93776"/>
            <a:r>
              <a:rPr lang="en-US" sz="1944" dirty="0">
                <a:solidFill>
                  <a:prstClr val="black"/>
                </a:solidFill>
                <a:latin typeface="Calibri" panose="020F0502020204030204"/>
              </a:rPr>
              <a:t>Problem: not all words are reduced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20C64-4DD4-164A-855F-C584E2B69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167" y="3480747"/>
            <a:ext cx="3558055" cy="159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41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CD5187-EC6D-4F2C-8C90-74C275D309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0" i="0" dirty="0">
                <a:solidFill>
                  <a:srgbClr val="3D4251"/>
                </a:solidFill>
                <a:effectLst/>
                <a:latin typeface="Lora"/>
              </a:rPr>
              <a:t>When to use what!</a:t>
            </a:r>
            <a:endParaRPr lang="en-US" b="0" i="0" dirty="0">
              <a:solidFill>
                <a:srgbClr val="3D4251"/>
              </a:solidFill>
              <a:effectLst/>
              <a:latin typeface="Lora"/>
            </a:endParaRPr>
          </a:p>
          <a:p>
            <a:r>
              <a:rPr lang="en-US" b="0" i="0" dirty="0">
                <a:solidFill>
                  <a:srgbClr val="3D4251"/>
                </a:solidFill>
                <a:effectLst/>
                <a:latin typeface="Lora"/>
              </a:rPr>
              <a:t>If you need speed, then use stemming </a:t>
            </a:r>
          </a:p>
          <a:p>
            <a:r>
              <a:rPr lang="en-US" dirty="0">
                <a:solidFill>
                  <a:srgbClr val="3D4251"/>
                </a:solidFill>
                <a:latin typeface="Lora"/>
              </a:rPr>
              <a:t>If you have time, then use </a:t>
            </a:r>
            <a:r>
              <a:rPr lang="en-US" b="0" i="0" dirty="0" err="1">
                <a:solidFill>
                  <a:srgbClr val="3D4251"/>
                </a:solidFill>
                <a:effectLst/>
                <a:latin typeface="Lora"/>
              </a:rPr>
              <a:t>lemmatizers</a:t>
            </a:r>
            <a:r>
              <a:rPr lang="en-US" b="0" i="0" dirty="0">
                <a:solidFill>
                  <a:srgbClr val="3D4251"/>
                </a:solidFill>
                <a:effectLst/>
                <a:latin typeface="Lora"/>
              </a:rPr>
              <a:t> as it scans a corpus </a:t>
            </a:r>
          </a:p>
          <a:p>
            <a:r>
              <a:rPr lang="en-US" b="0" i="0" dirty="0">
                <a:solidFill>
                  <a:srgbClr val="3D4251"/>
                </a:solidFill>
                <a:effectLst/>
                <a:latin typeface="Lora"/>
              </a:rPr>
              <a:t>If you are building a language application, then use lemmatization to ensure match to root forms.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C0F426-2487-4088-A4B1-6D3F29D54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 Vs. Lemmatization</a:t>
            </a:r>
          </a:p>
        </p:txBody>
      </p:sp>
    </p:spTree>
    <p:extLst>
      <p:ext uri="{BB962C8B-B14F-4D97-AF65-F5344CB8AC3E}">
        <p14:creationId xmlns:p14="http://schemas.microsoft.com/office/powerpoint/2010/main" val="42396530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3DE1-E39B-D544-B666-3729B64C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37957-0851-4844-A788-AA19AF478B7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Most common ways to extract numerical features from text content </a:t>
            </a:r>
          </a:p>
          <a:p>
            <a:pPr lvl="1"/>
            <a:r>
              <a:rPr lang="en-US" sz="2000" b="1" dirty="0">
                <a:solidFill>
                  <a:srgbClr val="7030A0"/>
                </a:solidFill>
              </a:rPr>
              <a:t>tokenizing</a:t>
            </a:r>
            <a:r>
              <a:rPr lang="en-US" sz="2000" dirty="0"/>
              <a:t> strings and giving an integer id for each possible token, for instance by using white-spaces and punctuation as token separators.</a:t>
            </a:r>
          </a:p>
          <a:p>
            <a:pPr lvl="1"/>
            <a:r>
              <a:rPr lang="en-US" sz="2000" b="1" dirty="0">
                <a:solidFill>
                  <a:srgbClr val="7030A0"/>
                </a:solidFill>
              </a:rPr>
              <a:t>counting</a:t>
            </a:r>
            <a:r>
              <a:rPr lang="en-US" sz="2000" dirty="0"/>
              <a:t> the occurrences of tokens in each document.</a:t>
            </a:r>
          </a:p>
          <a:p>
            <a:pPr lvl="1"/>
            <a:r>
              <a:rPr lang="en-US" sz="2000" b="1" dirty="0">
                <a:solidFill>
                  <a:srgbClr val="7030A0"/>
                </a:solidFill>
              </a:rPr>
              <a:t>normalizing</a:t>
            </a:r>
            <a:r>
              <a:rPr lang="en-US" sz="2000" dirty="0"/>
              <a:t> and weighting with diminishing importance tokens that occur in the majority of samples / documents.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01F2CE-3AA1-144C-B06D-96B33813580D}"/>
              </a:ext>
            </a:extLst>
          </p:cNvPr>
          <p:cNvSpPr txBox="1"/>
          <p:nvPr/>
        </p:nvSpPr>
        <p:spPr>
          <a:xfrm>
            <a:off x="1287296" y="6348903"/>
            <a:ext cx="1717137" cy="158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93776"/>
            <a:r>
              <a:rPr lang="en-US" sz="432" dirty="0">
                <a:solidFill>
                  <a:prstClr val="black"/>
                </a:solidFill>
                <a:latin typeface="Calibri" panose="020F0502020204030204"/>
              </a:rPr>
              <a:t>Ref: http://</a:t>
            </a:r>
            <a:r>
              <a:rPr lang="en-US" sz="432" dirty="0" err="1">
                <a:solidFill>
                  <a:prstClr val="black"/>
                </a:solidFill>
                <a:latin typeface="Calibri" panose="020F0502020204030204"/>
              </a:rPr>
              <a:t>scikit-learn.org</a:t>
            </a:r>
            <a:r>
              <a:rPr lang="en-US" sz="432" dirty="0">
                <a:solidFill>
                  <a:prstClr val="black"/>
                </a:solidFill>
                <a:latin typeface="Calibri" panose="020F0502020204030204"/>
              </a:rPr>
              <a:t>/stable/modules/</a:t>
            </a:r>
            <a:r>
              <a:rPr lang="en-US" sz="432" dirty="0" err="1">
                <a:solidFill>
                  <a:prstClr val="black"/>
                </a:solidFill>
                <a:latin typeface="Calibri" panose="020F0502020204030204"/>
              </a:rPr>
              <a:t>feature_extraction.html</a:t>
            </a:r>
            <a:endParaRPr lang="en-US" sz="432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8592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3DE1-E39B-D544-B666-3729B64C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37957-0851-4844-A788-AA19AF478B7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/>
              <a:t>Most common ways to extract numerical features from text content </a:t>
            </a:r>
          </a:p>
          <a:p>
            <a:pPr lvl="1"/>
            <a:r>
              <a:rPr lang="en-US" sz="1800" b="1" dirty="0">
                <a:solidFill>
                  <a:srgbClr val="7030A0"/>
                </a:solidFill>
              </a:rPr>
              <a:t>tokenizing</a:t>
            </a:r>
            <a:r>
              <a:rPr lang="en-US" sz="1800" dirty="0"/>
              <a:t> strings and giving an integer id for each possible token, for instance by using white-spaces and punctuation as token separators.</a:t>
            </a:r>
          </a:p>
          <a:p>
            <a:pPr lvl="1"/>
            <a:r>
              <a:rPr lang="en-US" sz="1800" b="1" dirty="0">
                <a:solidFill>
                  <a:srgbClr val="7030A0"/>
                </a:solidFill>
              </a:rPr>
              <a:t>counting</a:t>
            </a:r>
            <a:r>
              <a:rPr lang="en-US" sz="1800" dirty="0"/>
              <a:t> the occurrences of tokens in each document.</a:t>
            </a:r>
          </a:p>
          <a:p>
            <a:pPr lvl="1"/>
            <a:r>
              <a:rPr lang="en-US" sz="1800" b="1" dirty="0">
                <a:solidFill>
                  <a:srgbClr val="7030A0"/>
                </a:solidFill>
              </a:rPr>
              <a:t>normalizing</a:t>
            </a:r>
            <a:r>
              <a:rPr lang="en-US" sz="1800" dirty="0"/>
              <a:t> and weighting with diminishing importance tokens that occur in the majority of samples / documents.</a:t>
            </a:r>
          </a:p>
          <a:p>
            <a:pPr lvl="1"/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000" dirty="0"/>
              <a:t>In this scheme, features and samples are defined as follows:</a:t>
            </a:r>
          </a:p>
          <a:p>
            <a:pPr lvl="1"/>
            <a:r>
              <a:rPr lang="en-US" sz="1800" dirty="0"/>
              <a:t>each </a:t>
            </a:r>
            <a:r>
              <a:rPr lang="en-US" sz="1800" b="1" dirty="0">
                <a:solidFill>
                  <a:srgbClr val="7030A0"/>
                </a:solidFill>
              </a:rPr>
              <a:t>individual token occurrence frequency</a:t>
            </a:r>
            <a:r>
              <a:rPr lang="en-US" sz="1800" dirty="0"/>
              <a:t> (normalized or not) is treated as a </a:t>
            </a:r>
            <a:r>
              <a:rPr lang="en-US" sz="1800" b="1" dirty="0">
                <a:solidFill>
                  <a:srgbClr val="7030A0"/>
                </a:solidFill>
              </a:rPr>
              <a:t>feature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the vector of all the token frequencies for a given document is considered a multivariate </a:t>
            </a:r>
            <a:r>
              <a:rPr lang="en-US" sz="1800" b="1" dirty="0">
                <a:solidFill>
                  <a:srgbClr val="7030A0"/>
                </a:solidFill>
              </a:rPr>
              <a:t>sample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A corpus of documents can thus be represented by a matrix with one row per document and one column per token (e.g. word) occurring in the corpus.</a:t>
            </a:r>
          </a:p>
        </p:txBody>
      </p:sp>
    </p:spTree>
    <p:extLst>
      <p:ext uri="{BB962C8B-B14F-4D97-AF65-F5344CB8AC3E}">
        <p14:creationId xmlns:p14="http://schemas.microsoft.com/office/powerpoint/2010/main" val="27036471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3DE1-E39B-D544-B666-3729B64C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37957-0851-4844-A788-AA19AF478B7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4F6005-740F-E243-A7BC-152FA0BB143F}"/>
              </a:ext>
            </a:extLst>
          </p:cNvPr>
          <p:cNvGraphicFramePr>
            <a:graphicFrameLocks noGrp="1"/>
          </p:cNvGraphicFramePr>
          <p:nvPr/>
        </p:nvGraphicFramePr>
        <p:xfrm>
          <a:off x="2220608" y="1924604"/>
          <a:ext cx="2029345" cy="1201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345">
                  <a:extLst>
                    <a:ext uri="{9D8B030D-6E8A-4147-A177-3AD203B41FA5}">
                      <a16:colId xmlns:a16="http://schemas.microsoft.com/office/drawing/2014/main" val="921070110"/>
                    </a:ext>
                  </a:extLst>
                </a:gridCol>
              </a:tblGrid>
              <a:tr h="400507">
                <a:tc>
                  <a:txBody>
                    <a:bodyPr/>
                    <a:lstStyle/>
                    <a:p>
                      <a:r>
                        <a:rPr lang="en-US" sz="1300" dirty="0"/>
                        <a:t>Great instructor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4030439570"/>
                  </a:ext>
                </a:extLst>
              </a:tr>
              <a:tr h="400507">
                <a:tc>
                  <a:txBody>
                    <a:bodyPr/>
                    <a:lstStyle/>
                    <a:p>
                      <a:r>
                        <a:rPr lang="en-US" sz="1300" dirty="0"/>
                        <a:t>Not a great instructor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246055028"/>
                  </a:ext>
                </a:extLst>
              </a:tr>
              <a:tr h="400507">
                <a:tc>
                  <a:txBody>
                    <a:bodyPr/>
                    <a:lstStyle/>
                    <a:p>
                      <a:r>
                        <a:rPr lang="en-US" sz="1300" dirty="0"/>
                        <a:t>Do not like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59993896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8FA199F-0EE0-5640-8D7D-1D39802A6B37}"/>
              </a:ext>
            </a:extLst>
          </p:cNvPr>
          <p:cNvGraphicFramePr>
            <a:graphicFrameLocks noGrp="1"/>
          </p:cNvGraphicFramePr>
          <p:nvPr/>
        </p:nvGraphicFramePr>
        <p:xfrm>
          <a:off x="5374040" y="1864519"/>
          <a:ext cx="4851725" cy="1181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573">
                  <a:extLst>
                    <a:ext uri="{9D8B030D-6E8A-4147-A177-3AD203B41FA5}">
                      <a16:colId xmlns:a16="http://schemas.microsoft.com/office/drawing/2014/main" val="4201520953"/>
                    </a:ext>
                  </a:extLst>
                </a:gridCol>
                <a:gridCol w="889668">
                  <a:extLst>
                    <a:ext uri="{9D8B030D-6E8A-4147-A177-3AD203B41FA5}">
                      <a16:colId xmlns:a16="http://schemas.microsoft.com/office/drawing/2014/main" val="183882547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455413756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3386723260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1408781746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1863331899"/>
                    </a:ext>
                  </a:extLst>
                </a:gridCol>
              </a:tblGrid>
              <a:tr h="281635">
                <a:tc>
                  <a:txBody>
                    <a:bodyPr/>
                    <a:lstStyle/>
                    <a:p>
                      <a:r>
                        <a:rPr lang="en-US" sz="1200" dirty="0"/>
                        <a:t>great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instructor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do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like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789198270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555875643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400277701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689662571"/>
                  </a:ext>
                </a:extLst>
              </a:tr>
            </a:tbl>
          </a:graphicData>
        </a:graphic>
      </p:graphicFrame>
      <p:sp>
        <p:nvSpPr>
          <p:cNvPr id="8" name="Right Arrow 7">
            <a:extLst>
              <a:ext uri="{FF2B5EF4-FFF2-40B4-BE49-F238E27FC236}">
                <a16:creationId xmlns:a16="http://schemas.microsoft.com/office/drawing/2014/main" id="{5B8CE2DB-4D17-6F44-93E9-B031E2F4FE14}"/>
              </a:ext>
            </a:extLst>
          </p:cNvPr>
          <p:cNvSpPr/>
          <p:nvPr/>
        </p:nvSpPr>
        <p:spPr>
          <a:xfrm>
            <a:off x="4339729" y="2525365"/>
            <a:ext cx="864108" cy="1573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93776"/>
            <a:endParaRPr lang="en-US" sz="1944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99EB45-7A8D-D744-B155-6BDE8226C026}"/>
              </a:ext>
            </a:extLst>
          </p:cNvPr>
          <p:cNvSpPr txBox="1"/>
          <p:nvPr/>
        </p:nvSpPr>
        <p:spPr>
          <a:xfrm>
            <a:off x="2196293" y="4141612"/>
            <a:ext cx="8702802" cy="12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8610" indent="-308610" defTabSz="493776">
              <a:buFont typeface="Arial" panose="020B0604020202020204" pitchFamily="34" charset="0"/>
              <a:buChar char="•"/>
            </a:pPr>
            <a:r>
              <a:rPr lang="en-US" sz="1944" b="1" dirty="0">
                <a:solidFill>
                  <a:srgbClr val="7030A0"/>
                </a:solidFill>
                <a:latin typeface="Calibri" panose="020F0502020204030204"/>
              </a:rPr>
              <a:t>Limitations</a:t>
            </a:r>
            <a:r>
              <a:rPr lang="en-US" sz="1944" dirty="0">
                <a:solidFill>
                  <a:prstClr val="black"/>
                </a:solidFill>
                <a:latin typeface="Calibri" panose="020F0502020204030204"/>
              </a:rPr>
              <a:t>: </a:t>
            </a:r>
          </a:p>
          <a:p>
            <a:pPr marL="802386" lvl="1" indent="-308610" defTabSz="493776"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prstClr val="black"/>
                </a:solidFill>
                <a:latin typeface="Calibri" panose="020F0502020204030204"/>
              </a:rPr>
              <a:t>Word orders is lost hence BOW cannot capture phrases and multi-word expressions</a:t>
            </a:r>
          </a:p>
          <a:p>
            <a:pPr marL="802386" lvl="1" indent="-308610" defTabSz="493776">
              <a:buFont typeface="Arial" panose="020B0604020202020204" pitchFamily="34" charset="0"/>
              <a:buChar char="•"/>
            </a:pPr>
            <a:r>
              <a:rPr lang="en-US" sz="1944" dirty="0">
                <a:solidFill>
                  <a:prstClr val="black"/>
                </a:solidFill>
                <a:latin typeface="Calibri" panose="020F0502020204030204"/>
              </a:rPr>
              <a:t>BOW model doesn’t account for potential misspellings or word derivations.</a:t>
            </a:r>
          </a:p>
        </p:txBody>
      </p:sp>
    </p:spTree>
    <p:extLst>
      <p:ext uri="{BB962C8B-B14F-4D97-AF65-F5344CB8AC3E}">
        <p14:creationId xmlns:p14="http://schemas.microsoft.com/office/powerpoint/2010/main" val="4235394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3DE1-E39B-D544-B666-3729B64C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37957-0851-4844-A788-AA19AF478B7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N-grams</a:t>
            </a:r>
          </a:p>
          <a:p>
            <a:pPr lvl="1"/>
            <a:r>
              <a:rPr lang="en-US" dirty="0"/>
              <a:t>Instead of building a simple collection of unigrams (n=1), one might prefer a collection of bigrams (n=2), where occurrences of pairs of consecutive words are counted.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4F6005-740F-E243-A7BC-152FA0BB143F}"/>
              </a:ext>
            </a:extLst>
          </p:cNvPr>
          <p:cNvGraphicFramePr>
            <a:graphicFrameLocks noGrp="1"/>
          </p:cNvGraphicFramePr>
          <p:nvPr/>
        </p:nvGraphicFramePr>
        <p:xfrm>
          <a:off x="2186942" y="3528753"/>
          <a:ext cx="2029345" cy="1100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345">
                  <a:extLst>
                    <a:ext uri="{9D8B030D-6E8A-4147-A177-3AD203B41FA5}">
                      <a16:colId xmlns:a16="http://schemas.microsoft.com/office/drawing/2014/main" val="921070110"/>
                    </a:ext>
                  </a:extLst>
                </a:gridCol>
              </a:tblGrid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Great instructor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4030439570"/>
                  </a:ext>
                </a:extLst>
              </a:tr>
              <a:tr h="400507">
                <a:tc>
                  <a:txBody>
                    <a:bodyPr/>
                    <a:lstStyle/>
                    <a:p>
                      <a:r>
                        <a:rPr lang="en-US" sz="1300" dirty="0"/>
                        <a:t>Not a great instructor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246055028"/>
                  </a:ext>
                </a:extLst>
              </a:tr>
              <a:tr h="400507">
                <a:tc>
                  <a:txBody>
                    <a:bodyPr/>
                    <a:lstStyle/>
                    <a:p>
                      <a:r>
                        <a:rPr lang="en-US" sz="1300" dirty="0"/>
                        <a:t>Do not like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59993896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8FA199F-0EE0-5640-8D7D-1D39802A6B37}"/>
              </a:ext>
            </a:extLst>
          </p:cNvPr>
          <p:cNvGraphicFramePr>
            <a:graphicFrameLocks noGrp="1"/>
          </p:cNvGraphicFramePr>
          <p:nvPr/>
        </p:nvGraphicFramePr>
        <p:xfrm>
          <a:off x="5582584" y="3315656"/>
          <a:ext cx="4851727" cy="1333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611">
                  <a:extLst>
                    <a:ext uri="{9D8B030D-6E8A-4147-A177-3AD203B41FA5}">
                      <a16:colId xmlns:a16="http://schemas.microsoft.com/office/drawing/2014/main" val="4201520953"/>
                    </a:ext>
                  </a:extLst>
                </a:gridCol>
                <a:gridCol w="803632">
                  <a:extLst>
                    <a:ext uri="{9D8B030D-6E8A-4147-A177-3AD203B41FA5}">
                      <a16:colId xmlns:a16="http://schemas.microsoft.com/office/drawing/2014/main" val="183882547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455413756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3386723260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1408781746"/>
                    </a:ext>
                  </a:extLst>
                </a:gridCol>
                <a:gridCol w="808621">
                  <a:extLst>
                    <a:ext uri="{9D8B030D-6E8A-4147-A177-3AD203B41FA5}">
                      <a16:colId xmlns:a16="http://schemas.microsoft.com/office/drawing/2014/main" val="1863331899"/>
                    </a:ext>
                  </a:extLst>
                </a:gridCol>
              </a:tblGrid>
              <a:tr h="427939">
                <a:tc>
                  <a:txBody>
                    <a:bodyPr/>
                    <a:lstStyle/>
                    <a:p>
                      <a:r>
                        <a:rPr lang="en-US" sz="1100" dirty="0"/>
                        <a:t>Great</a:t>
                      </a:r>
                    </a:p>
                    <a:p>
                      <a:r>
                        <a:rPr lang="en-US" sz="1100" dirty="0"/>
                        <a:t>instructor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instructor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Do not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Not like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…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789198270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…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555875643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…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3400277701"/>
                  </a:ext>
                </a:extLst>
              </a:tr>
              <a:tr h="299923"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0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 marL="98755" marR="98755" marT="49378" marB="49378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…</a:t>
                      </a:r>
                    </a:p>
                  </a:txBody>
                  <a:tcPr marL="98755" marR="98755" marT="49378" marB="49378"/>
                </a:tc>
                <a:extLst>
                  <a:ext uri="{0D108BD9-81ED-4DB2-BD59-A6C34878D82A}">
                    <a16:rowId xmlns:a16="http://schemas.microsoft.com/office/drawing/2014/main" val="2689662571"/>
                  </a:ext>
                </a:extLst>
              </a:tr>
            </a:tbl>
          </a:graphicData>
        </a:graphic>
      </p:graphicFrame>
      <p:sp>
        <p:nvSpPr>
          <p:cNvPr id="8" name="Right Arrow 7">
            <a:extLst>
              <a:ext uri="{FF2B5EF4-FFF2-40B4-BE49-F238E27FC236}">
                <a16:creationId xmlns:a16="http://schemas.microsoft.com/office/drawing/2014/main" id="{5B8CE2DB-4D17-6F44-93E9-B031E2F4FE14}"/>
              </a:ext>
            </a:extLst>
          </p:cNvPr>
          <p:cNvSpPr/>
          <p:nvPr/>
        </p:nvSpPr>
        <p:spPr>
          <a:xfrm>
            <a:off x="4375264" y="4011058"/>
            <a:ext cx="864108" cy="1573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93776"/>
            <a:endParaRPr lang="en-US" sz="1944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FEF5E-0584-5544-854D-2683085F12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08388" y="4848270"/>
            <a:ext cx="6019148" cy="128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735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D540-5B63-AB40-B993-FBFBDD700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0E34A-8C9E-2442-AE94-4C3A124CAB7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Reduce the number of features in n-grams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High frequency </a:t>
            </a:r>
            <a:r>
              <a:rPr lang="en-US" dirty="0"/>
              <a:t>n-grams (e.g. </a:t>
            </a:r>
            <a:r>
              <a:rPr lang="en-US" dirty="0">
                <a:solidFill>
                  <a:srgbClr val="7030A0"/>
                </a:solidFill>
              </a:rPr>
              <a:t>stop words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Low frequency </a:t>
            </a:r>
            <a:r>
              <a:rPr lang="en-US" dirty="0"/>
              <a:t>n-grams (e.g. typos)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Medium frequency </a:t>
            </a:r>
            <a:r>
              <a:rPr lang="en-US" dirty="0"/>
              <a:t>n-grams are usually good n-grams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7030A0"/>
                </a:solidFill>
              </a:rPr>
              <a:t>Problem</a:t>
            </a:r>
            <a:r>
              <a:rPr lang="en-US" dirty="0"/>
              <a:t>: If we were to feed the direct count data directly to a classifier very frequent terms would shadow the frequencies of rarer yet more interesting terms. Therefore we need to re-weight the count features into floating point values suitable for usage by a classifier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A9C859-DABD-464F-8883-3A0EB55C8DEC}"/>
              </a:ext>
            </a:extLst>
          </p:cNvPr>
          <p:cNvSpPr txBox="1"/>
          <p:nvPr/>
        </p:nvSpPr>
        <p:spPr>
          <a:xfrm>
            <a:off x="1573464" y="5347993"/>
            <a:ext cx="184731" cy="39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93776"/>
            <a:endParaRPr lang="en-US" sz="1944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75138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3AC10-C0E2-844E-9638-9B88CD09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Tokens to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FB15C-051D-DA47-8325-A3FE756AA04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2000" dirty="0"/>
              <a:t>Text Frequency: Word frequency or TF</a:t>
            </a:r>
          </a:p>
          <a:p>
            <a:pPr lvl="1"/>
            <a:r>
              <a:rPr lang="en-US" sz="1800" dirty="0"/>
              <a:t>Count how many times a word appears in a single document.</a:t>
            </a:r>
          </a:p>
          <a:p>
            <a:pPr lvl="1"/>
            <a:r>
              <a:rPr lang="en-US" sz="1800" dirty="0"/>
              <a:t>Terms that occur in fewer documents are more descriptive and may contain more information (Rarity matters).</a:t>
            </a:r>
          </a:p>
          <a:p>
            <a:r>
              <a:rPr lang="en-US" sz="2000" dirty="0"/>
              <a:t>Inverse Document Frequency (IDF)</a:t>
            </a:r>
          </a:p>
          <a:p>
            <a:pPr lvl="1"/>
            <a:r>
              <a:rPr lang="en-US" sz="1800" dirty="0"/>
              <a:t>Inverse of the proportion of documents containing term in the whole collection.</a:t>
            </a:r>
          </a:p>
          <a:p>
            <a:pPr lvl="1"/>
            <a:r>
              <a:rPr lang="en-US" sz="1800" dirty="0"/>
              <a:t>#documents / #documents with word might be too severe.</a:t>
            </a:r>
          </a:p>
          <a:p>
            <a:pPr lvl="2"/>
            <a:r>
              <a:rPr lang="en-US" sz="1600" dirty="0"/>
              <a:t>A word appearing twice instead of once shouldn’t have twice the impact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Maybe we should tie these together:</a:t>
            </a:r>
          </a:p>
          <a:p>
            <a:r>
              <a:rPr lang="en-US" sz="2000" dirty="0"/>
              <a:t>TF-IDF:  Rare terms in whole collection that appear frequently in some documents maybe very important!</a:t>
            </a:r>
          </a:p>
          <a:p>
            <a:pPr lvl="1"/>
            <a:r>
              <a:rPr lang="en-US" sz="1800" dirty="0"/>
              <a:t>Multiply these two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2427960-B494-4432-861C-502930557654}"/>
                  </a:ext>
                </a:extLst>
              </p:cNvPr>
              <p:cNvSpPr txBox="1"/>
              <p:nvPr/>
            </p:nvSpPr>
            <p:spPr>
              <a:xfrm>
                <a:off x="4343400" y="4343400"/>
                <a:ext cx="3789435" cy="524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𝐼𝐷𝐹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𝐷𝑜𝑐𝑢𝑚𝑒𝑛𝑡𝑠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𝐷𝑜𝑐𝑢𝑚𝑒𝑛𝑡𝑠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𝑤𝑖𝑡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𝑊𝑜𝑟𝑑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2427960-B494-4432-861C-5029305576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3400" y="4343400"/>
                <a:ext cx="3789435" cy="524567"/>
              </a:xfrm>
              <a:prstGeom prst="rect">
                <a:avLst/>
              </a:prstGeom>
              <a:blipFill>
                <a:blip r:embed="rId3"/>
                <a:stretch>
                  <a:fillRect b="-18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1053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63A102-DF1E-4B74-AA51-4CE07F427F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Finding important words to describe the document collections or subgroups of collections.</a:t>
            </a:r>
          </a:p>
          <a:p>
            <a:r>
              <a:rPr lang="en-US" sz="2000" dirty="0"/>
              <a:t>Using the count of important words as a feature in a model.</a:t>
            </a:r>
          </a:p>
          <a:p>
            <a:r>
              <a:rPr lang="en-US" sz="2000" dirty="0"/>
              <a:t>Using the distribution of a document’s TF-IDF values.</a:t>
            </a:r>
          </a:p>
          <a:p>
            <a:pPr lvl="1"/>
            <a:r>
              <a:rPr lang="en-US" sz="1800" dirty="0"/>
              <a:t>Characterize writing styles</a:t>
            </a:r>
          </a:p>
          <a:p>
            <a:pPr lvl="1"/>
            <a:r>
              <a:rPr lang="en-US" sz="1800" dirty="0"/>
              <a:t>Comparing authors</a:t>
            </a:r>
          </a:p>
          <a:p>
            <a:pPr lvl="1"/>
            <a:r>
              <a:rPr lang="en-US" sz="1800" dirty="0"/>
              <a:t>Determining original authors</a:t>
            </a:r>
          </a:p>
          <a:p>
            <a:pPr lvl="1"/>
            <a:r>
              <a:rPr lang="en-US" sz="1800" dirty="0"/>
              <a:t>Finding plagiarism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CB9A93-DA4A-4CC8-9087-6C8E325A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Use TF-IDF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47C3CAB-7814-436F-8A9C-E1A534F8C981}"/>
                  </a:ext>
                </a:extLst>
              </p:cNvPr>
              <p:cNvSpPr txBox="1"/>
              <p:nvPr/>
            </p:nvSpPr>
            <p:spPr>
              <a:xfrm>
                <a:off x="2971800" y="1981200"/>
                <a:ext cx="5538952" cy="5245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𝐼𝐷𝐹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𝐷𝑜𝑐𝑢𝑚𝑒𝑛𝑡𝑠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𝐷𝑜𝑐𝑢𝑚𝑒𝑛𝑡𝑠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𝑤𝑖𝑡h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𝑊𝑜𝑟𝑑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𝑊𝑜𝑟𝑑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47C3CAB-7814-436F-8A9C-E1A534F8C9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1800" y="1981200"/>
                <a:ext cx="5538952" cy="524567"/>
              </a:xfrm>
              <a:prstGeom prst="rect">
                <a:avLst/>
              </a:prstGeom>
              <a:blipFill>
                <a:blip r:embed="rId3"/>
                <a:stretch>
                  <a:fillRect b="-18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2378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Use a bag-of-words representation for text.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Use term frequency - inverse document frequency values to represent text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Use Jaccard distance to measure the similarity between two documents. 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Use TF-IDF to retrieve the most relevant documents for a query.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Apply classification models for sentiment analysis.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626"/>
                </a:solidFill>
                <a:effectLst/>
                <a:latin typeface="LatoWeb"/>
              </a:rPr>
              <a:t>Use topic model predictions as additional features for classification.</a:t>
            </a:r>
            <a:endParaRPr lang="en-US" b="0" i="0" dirty="0">
              <a:solidFill>
                <a:srgbClr val="262626"/>
              </a:solidFill>
              <a:effectLst/>
              <a:latin typeface="Lato Extended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Learning Objectives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3425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0A47F-B789-41CE-BCED-FF23DA79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95F59-E9A8-6944-846D-E76FF7E71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018" y="1743941"/>
            <a:ext cx="8235964" cy="337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017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03FE31-B6E8-4E8F-99EE-F4D72410FA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Document classification is a common NLP application</a:t>
            </a:r>
          </a:p>
          <a:p>
            <a:r>
              <a:rPr lang="en-US" dirty="0"/>
              <a:t>Many applications of document classification</a:t>
            </a:r>
          </a:p>
          <a:p>
            <a:r>
              <a:rPr lang="en-US" dirty="0"/>
              <a:t>Organize articles; sport, business, local, weather,…</a:t>
            </a:r>
          </a:p>
          <a:p>
            <a:r>
              <a:rPr lang="en-US" dirty="0"/>
              <a:t>Organize books; romance, mystery, business, science,…</a:t>
            </a:r>
          </a:p>
          <a:p>
            <a:r>
              <a:rPr lang="en-US" dirty="0"/>
              <a:t>Detect SPAM emails</a:t>
            </a:r>
          </a:p>
          <a:p>
            <a:r>
              <a:rPr lang="en-US" dirty="0"/>
              <a:t>Determine sentiment in reviews and social media</a:t>
            </a:r>
          </a:p>
          <a:p>
            <a:r>
              <a:rPr lang="en-US" dirty="0"/>
              <a:t>Detect language a document is written in</a:t>
            </a:r>
          </a:p>
          <a:p>
            <a:r>
              <a:rPr lang="en-US" dirty="0"/>
              <a:t>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27CFDE-1479-437C-863A-4D9882053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588159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6BC4-B0E6-4FFA-90BB-7885F8624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Notebook </a:t>
            </a:r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697333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AB75-49AC-8F42-BCD7-AD4B299D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Language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003A2-810A-0C42-B788-40C44A9D0B7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44" dirty="0">
                <a:solidFill>
                  <a:srgbClr val="7030A0"/>
                </a:solidFill>
              </a:rPr>
              <a:t>Assign a probability to a sentence</a:t>
            </a:r>
          </a:p>
          <a:p>
            <a:pPr marL="0" indent="0">
              <a:buNone/>
            </a:pPr>
            <a:endParaRPr lang="en-US" sz="1944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1944" dirty="0"/>
              <a:t>Why?</a:t>
            </a:r>
          </a:p>
          <a:p>
            <a:pPr>
              <a:buFont typeface="Wingdings" pitchFamily="2" charset="2"/>
              <a:buChar char="Ø"/>
            </a:pPr>
            <a:r>
              <a:rPr lang="en-US" sz="1944" dirty="0"/>
              <a:t>Machine translation (e.g. P(the </a:t>
            </a:r>
            <a:r>
              <a:rPr lang="en-US" sz="1944" b="1" dirty="0"/>
              <a:t>average</a:t>
            </a:r>
            <a:r>
              <a:rPr lang="en-US" sz="1944" dirty="0"/>
              <a:t> probability) &gt; P(the </a:t>
            </a:r>
            <a:r>
              <a:rPr lang="en-US" sz="1944" b="1" dirty="0"/>
              <a:t>mean</a:t>
            </a:r>
            <a:r>
              <a:rPr lang="en-US" sz="1944" dirty="0"/>
              <a:t> probability))</a:t>
            </a:r>
          </a:p>
          <a:p>
            <a:pPr>
              <a:buFont typeface="Wingdings" pitchFamily="2" charset="2"/>
              <a:buChar char="Ø"/>
            </a:pPr>
            <a:r>
              <a:rPr lang="en-US" sz="1944" dirty="0"/>
              <a:t>Spell correction (e.g. P(I’m </a:t>
            </a:r>
            <a:r>
              <a:rPr lang="en-US" sz="1944" b="1" dirty="0"/>
              <a:t>enjoying</a:t>
            </a:r>
            <a:r>
              <a:rPr lang="en-US" sz="1944" dirty="0"/>
              <a:t> this class) &gt; P(I’m </a:t>
            </a:r>
            <a:r>
              <a:rPr lang="en-US" sz="1944" b="1" dirty="0" err="1"/>
              <a:t>enjoiing</a:t>
            </a:r>
            <a:r>
              <a:rPr lang="en-US" sz="1944" dirty="0"/>
              <a:t> this class))</a:t>
            </a:r>
          </a:p>
          <a:p>
            <a:pPr>
              <a:buFont typeface="Wingdings" pitchFamily="2" charset="2"/>
              <a:buChar char="Ø"/>
            </a:pPr>
            <a:r>
              <a:rPr lang="en-US" sz="1944" dirty="0"/>
              <a:t>Speech recognition (e.g. P(I’m </a:t>
            </a:r>
            <a:r>
              <a:rPr lang="en-US" sz="1944" dirty="0" err="1"/>
              <a:t>gonna</a:t>
            </a:r>
            <a:r>
              <a:rPr lang="en-US" sz="1944" dirty="0"/>
              <a:t> take a walk)&gt; P(am </a:t>
            </a:r>
            <a:r>
              <a:rPr lang="en-US" sz="1944" dirty="0" err="1"/>
              <a:t>gonna</a:t>
            </a:r>
            <a:r>
              <a:rPr lang="en-US" sz="1944" dirty="0"/>
              <a:t> take a wok) </a:t>
            </a:r>
          </a:p>
          <a:p>
            <a:pPr>
              <a:buFont typeface="Wingdings" pitchFamily="2" charset="2"/>
              <a:buChar char="Ø"/>
            </a:pPr>
            <a:r>
              <a:rPr lang="en-US" sz="1944" dirty="0"/>
              <a:t>Handwriting recognition</a:t>
            </a:r>
          </a:p>
          <a:p>
            <a:pPr>
              <a:buFont typeface="Wingdings" pitchFamily="2" charset="2"/>
              <a:buChar char="Ø"/>
            </a:pPr>
            <a:r>
              <a:rPr lang="en-US" sz="1944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1268099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AB75-49AC-8F42-BCD7-AD4B299D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Language modeling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5003A2-810A-0C42-B788-40C44A9D0B75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>
                  <a:buFont typeface="Wingdings" pitchFamily="2" charset="2"/>
                  <a:buChar char="Ø"/>
                </a:pPr>
                <a:r>
                  <a:rPr lang="en-US" sz="1944" dirty="0"/>
                  <a:t>Compute the probability of a sentence or sequence of words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2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62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sz="162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2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62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,…,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𝑤𝑛</m:t>
                        </m:r>
                      </m:e>
                    </m:d>
                  </m:oMath>
                </a14:m>
                <a:endParaRPr lang="en-US" sz="1620" dirty="0"/>
              </a:p>
              <a:p>
                <a:endParaRPr lang="en-US" sz="1944" baseline="-25000" dirty="0"/>
              </a:p>
              <a:p>
                <a:endParaRPr lang="en-US" sz="1944" baseline="-25000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sz="1944" dirty="0"/>
                  <a:t>Compute the probability of an upcoming word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2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62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|,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620" i="1" baseline="-2500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US" sz="1620" dirty="0"/>
              </a:p>
              <a:p>
                <a:endParaRPr lang="en-US" sz="1944" dirty="0"/>
              </a:p>
              <a:p>
                <a:endParaRPr lang="en-US" sz="1944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sz="1944" dirty="0"/>
                  <a:t>A model that computes either of these </a:t>
                </a:r>
                <a14:m>
                  <m:oMath xmlns:m="http://schemas.openxmlformats.org/officeDocument/2006/math">
                    <m:r>
                      <a:rPr lang="en-US" sz="1944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44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en-US" sz="1944" dirty="0"/>
                  <a:t> or </a:t>
                </a:r>
                <a14:m>
                  <m:oMath xmlns:m="http://schemas.openxmlformats.org/officeDocument/2006/math">
                    <m:r>
                      <a:rPr lang="en-US" sz="1944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1944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944" i="1" baseline="-2500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|,</m:t>
                        </m:r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944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944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944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1944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944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944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944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944" dirty="0"/>
                  <a:t> is called a </a:t>
                </a:r>
                <a:r>
                  <a:rPr lang="en-US" sz="1944" b="1" dirty="0">
                    <a:solidFill>
                      <a:srgbClr val="7030A0"/>
                    </a:solidFill>
                  </a:rPr>
                  <a:t>language model</a:t>
                </a:r>
                <a:r>
                  <a:rPr lang="en-US" sz="1944" dirty="0"/>
                  <a:t>.</a:t>
                </a:r>
              </a:p>
              <a:p>
                <a:pPr rtl="1"/>
                <a:endParaRPr lang="en-US" sz="1944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5003A2-810A-0C42-B788-40C44A9D0B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522" t="-7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074558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A94F5-5252-C94B-A59E-F65018065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EEB97-1D20-2846-A4F0-7B52AB681D3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Toy corpus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This is the house that Jack built.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This is the malt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lay in the house that Jack built.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This is the rat,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ate the malt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lay in the house that Jack built.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This is the cat,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killed the rat,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ate the malt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That lay in the house that Jack built.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is P(house | this is the) ?</a:t>
            </a:r>
          </a:p>
        </p:txBody>
      </p:sp>
    </p:spTree>
    <p:extLst>
      <p:ext uri="{BB962C8B-B14F-4D97-AF65-F5344CB8AC3E}">
        <p14:creationId xmlns:p14="http://schemas.microsoft.com/office/powerpoint/2010/main" val="3472460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4FFEA-61C9-8440-9370-3650086F0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Example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031522-FC80-4C4E-88DD-9CCA03489CDB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h𝑜𝑢𝑠𝑒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h𝑜𝑢𝑠𝑒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…)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𝐽𝑎𝑐𝑘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𝑡h𝑎𝑡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𝑡h𝑎𝑡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𝐽𝑎𝑐𝑘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𝑡h𝑎𝑡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…)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031522-FC80-4C4E-88DD-9CCA03489C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04741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3471C-CB29-E44E-B1E3-5BF121BF7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Language modeling intuition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D970B6-FE2F-D84F-B45D-298B5601960C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Predict probability of a sequence of words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𝑤𝑘</m:t>
                    </m:r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>
                    <a:solidFill>
                      <a:srgbClr val="7030A0"/>
                    </a:solidFill>
                  </a:rPr>
                  <a:t>Chain rule: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>
                    <a:solidFill>
                      <a:srgbClr val="7030A0"/>
                    </a:solidFill>
                  </a:rPr>
                  <a:t>Markov assumption</a:t>
                </a:r>
                <a:r>
                  <a:rPr lang="en-US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D970B6-FE2F-D84F-B45D-298B560196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3"/>
                <a:stretch>
                  <a:fillRect l="-812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73755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E3066-8AA7-7645-AA7E-F9B6FD072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Bigram language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266097-8B12-EE41-B429-79906DE30C2A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𝑤𝑘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Example:</a:t>
                </a:r>
              </a:p>
              <a:p>
                <a:pPr lvl="1"/>
                <a:r>
                  <a:rPr lang="en-US" dirty="0"/>
                  <a:t>This is the malt</a:t>
                </a:r>
              </a:p>
              <a:p>
                <a:pPr lvl="1"/>
                <a:r>
                  <a:rPr lang="en-US" dirty="0"/>
                  <a:t>That lay in the house that Jack built</a:t>
                </a:r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h𝑜𝑢𝑠𝑒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𝑖𝑠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𝑡h𝑖𝑠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h𝑜𝑢𝑠𝑒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266097-8B12-EE41-B429-79906DE30C2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812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11487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3AFE-CB58-7E46-8B62-9DC62391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>
            <a:normAutofit/>
          </a:bodyPr>
          <a:lstStyle/>
          <a:p>
            <a:r>
              <a:rPr lang="en-US" dirty="0"/>
              <a:t>Bigram language model summarized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C07F32-163B-9145-91A3-97DF580AD768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Define the model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Estimate the probabilities: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C07F32-163B-9145-91A3-97DF580AD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812" t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2756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13CE9A-82AE-4D8A-9723-00862F8506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Human </a:t>
            </a:r>
            <a:r>
              <a:rPr lang="en-US" sz="2800" b="1" i="0" u="none" strike="noStrike" baseline="0" dirty="0">
                <a:latin typeface="Calibri" panose="020F0502020204030204" pitchFamily="34" charset="0"/>
              </a:rPr>
              <a:t>natural language </a:t>
            </a:r>
            <a:r>
              <a:rPr lang="en-US" sz="2800" b="0" i="0" u="none" strike="noStrike" baseline="0" dirty="0">
                <a:latin typeface="Calibri" panose="020F0502020204030204" pitchFamily="34" charset="0"/>
              </a:rPr>
              <a:t>is a commonly encountered </a:t>
            </a:r>
            <a:r>
              <a:rPr lang="en-US" sz="2800" b="1" i="0" u="none" strike="noStrike" baseline="0" dirty="0">
                <a:latin typeface="Calibri" panose="020F0502020204030204" pitchFamily="34" charset="0"/>
              </a:rPr>
              <a:t>unstructured data </a:t>
            </a:r>
            <a:r>
              <a:rPr lang="en-US" sz="2800" b="0" i="0" u="none" strike="noStrike" baseline="0" dirty="0">
                <a:latin typeface="Calibri" panose="020F0502020204030204" pitchFamily="34" charset="0"/>
              </a:rPr>
              <a:t>type</a:t>
            </a:r>
          </a:p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NLP seeks to extract information from and model human natural language</a:t>
            </a:r>
          </a:p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Various estimates of what percent of ML solutions use NLP methods Take estimates with a grain of salt</a:t>
            </a:r>
          </a:p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About 70% of web data is natural language</a:t>
            </a:r>
          </a:p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In 2019 Gartner group claims 50% of analytical queries involve NLP</a:t>
            </a:r>
          </a:p>
          <a:p>
            <a:pPr marR="0" algn="l"/>
            <a:r>
              <a:rPr lang="en-US" sz="2800" b="0" i="0" u="none" strike="noStrike" baseline="0" dirty="0">
                <a:latin typeface="Calibri" panose="020F0502020204030204" pitchFamily="34" charset="0"/>
              </a:rPr>
              <a:t>NLP is part of daily life for many people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14F41F-1B39-4A24-9826-2B3EE0240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NLP</a:t>
            </a:r>
          </a:p>
        </p:txBody>
      </p:sp>
    </p:spTree>
    <p:extLst>
      <p:ext uri="{BB962C8B-B14F-4D97-AF65-F5344CB8AC3E}">
        <p14:creationId xmlns:p14="http://schemas.microsoft.com/office/powerpoint/2010/main" val="2275836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3AFE-CB58-7E46-8B62-9DC62391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>
            <a:normAutofit/>
          </a:bodyPr>
          <a:lstStyle/>
          <a:p>
            <a:r>
              <a:rPr lang="en-US" dirty="0"/>
              <a:t>N-gram language model summarized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C07F32-163B-9145-91A3-97DF580AD768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Define the model</a:t>
                </a:r>
              </a:p>
              <a:p>
                <a:endParaRPr lang="en-US" dirty="0"/>
              </a:p>
              <a:p>
                <a:pPr marL="370332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C07F32-163B-9145-91A3-97DF580AD7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812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9247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444D-F4E6-D44B-B543-BB2F58AF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How to train n-gram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352802-146A-7F4C-AFD0-D1DB483F04BA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>
                <a:normAutofit lnSpcReduction="10000"/>
              </a:bodyPr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Log-likelihood maximization:</a:t>
                </a:r>
              </a:p>
              <a:p>
                <a:endParaRPr lang="en-US" dirty="0"/>
              </a:p>
              <a:p>
                <a:pPr lvl="2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𝑙𝑜𝑔𝑝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𝑡𝑟𝑎𝑖𝑛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                               </a:t>
                </a:r>
                <a14:m>
                  <m:oMath xmlns:m="http://schemas.openxmlformats.org/officeDocument/2006/math">
                    <m:r>
                      <a:rPr lang="en-US" sz="162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2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62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20" i="1">
                        <a:latin typeface="Cambria Math" panose="02040503050406030204" pitchFamily="18" charset="0"/>
                      </a:rPr>
                      <m:t>𝑤𝑖</m:t>
                    </m:r>
                    <m:r>
                      <a:rPr lang="en-US" sz="1620" i="1">
                        <a:latin typeface="Cambria Math" panose="02040503050406030204" pitchFamily="18" charset="0"/>
                      </a:rPr>
                      <m:t>|</m:t>
                    </m:r>
                    <m:sSubSup>
                      <m:sSubSupPr>
                        <m:ctrlPr>
                          <a:rPr lang="en-US" sz="162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2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en-US" sz="162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620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Estimates for parameters:</a:t>
                </a:r>
              </a:p>
              <a:p>
                <a:endParaRPr lang="en-US" dirty="0"/>
              </a:p>
              <a:p>
                <a:pPr lvl="2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9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/>
                          <m:e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the length of the train </a:t>
                </a:r>
                <a:r>
                  <a:rPr lang="en-US" dirty="0" err="1"/>
                  <a:t>cor</a:t>
                </a:r>
                <a:r>
                  <a:rPr lang="en-US" dirty="0"/>
                  <a:t> pus.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352802-146A-7F4C-AFD0-D1DB483F04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7489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9F405-E93C-4E68-A6A4-405A0800DA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Accuracy increases as N increases </a:t>
            </a:r>
          </a:p>
          <a:p>
            <a:pPr lvl="1"/>
            <a:r>
              <a:rPr lang="en-US" dirty="0"/>
              <a:t>Train various N-gram models and then use each to generate random sentences.</a:t>
            </a:r>
          </a:p>
          <a:p>
            <a:r>
              <a:rPr lang="en-US" dirty="0"/>
              <a:t>Example Corpus: Complete works of Shakespeare </a:t>
            </a:r>
          </a:p>
          <a:p>
            <a:pPr lvl="1"/>
            <a:r>
              <a:rPr lang="en-US" dirty="0"/>
              <a:t>Unigram: To him swallowed confess hear both. Which. Of save on trail for are ay device and rote life have.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Bigram: What means, sir. I confess she? Then all sorts, he is trim, captain.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Trigram: Fly, and will rid me these news of price. Therefore the sadness of parting, as they say, ‘tis done. 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Quadrigram: King Henry. What! I will go seek the traitor Gloucester. Exeunt some of the watch.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D8E948-7E16-460F-97CE-556E48127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Generated Shakespeare</a:t>
            </a:r>
          </a:p>
        </p:txBody>
      </p:sp>
    </p:spTree>
    <p:extLst>
      <p:ext uri="{BB962C8B-B14F-4D97-AF65-F5344CB8AC3E}">
        <p14:creationId xmlns:p14="http://schemas.microsoft.com/office/powerpoint/2010/main" val="11377520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F318-B4C5-EA43-A797-10DD6B534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Evaluating Language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BFB96C-AAD9-0142-9B1E-C14AADB19694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>
                  <a:buFont typeface="Wingdings" pitchFamily="2" charset="2"/>
                  <a:buChar char="Ø"/>
                </a:pPr>
                <a:r>
                  <a:rPr lang="en-US" dirty="0"/>
                  <a:t>The best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might depend on how much data you have</a:t>
                </a:r>
              </a:p>
              <a:p>
                <a:pPr lvl="1"/>
                <a:r>
                  <a:rPr lang="en-US" dirty="0"/>
                  <a:t>Bigrams might not be enough</a:t>
                </a:r>
              </a:p>
              <a:p>
                <a:pPr lvl="1"/>
                <a:r>
                  <a:rPr lang="en-US" dirty="0"/>
                  <a:t>8-grams might never occur</a:t>
                </a:r>
              </a:p>
              <a:p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:r>
                  <a:rPr lang="en-US" b="1" dirty="0">
                    <a:solidFill>
                      <a:srgbClr val="7030A0"/>
                    </a:solidFill>
                  </a:rPr>
                  <a:t>Extrinsic evaluation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Best evaluation for comparing model A and B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US" dirty="0"/>
                  <a:t>Put each model in a task(e.g. machine translation, spelling corrector, etc.)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US" dirty="0"/>
                  <a:t>Run the task, get an accuracy for A and for B (e.g. how many misspelled words corrected properly, how many words translated correctly)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US" dirty="0"/>
                  <a:t>Compare accuracy for A and B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BFB96C-AAD9-0142-9B1E-C14AADB196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3"/>
                <a:stretch>
                  <a:fillRect l="-812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80676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F318-B4C5-EA43-A797-10DD6B534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Evaluating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FB96C-AAD9-0142-9B1E-C14AADB196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rgbClr val="7030A0"/>
                </a:solidFill>
              </a:rPr>
              <a:t>Extrinsic evaluation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Time-consuming (can take days, weeks, etc.)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to address that?</a:t>
            </a:r>
          </a:p>
          <a:p>
            <a:pPr lvl="2"/>
            <a:r>
              <a:rPr lang="en-US" dirty="0"/>
              <a:t>Use </a:t>
            </a:r>
            <a:r>
              <a:rPr lang="en-US" b="1" dirty="0">
                <a:solidFill>
                  <a:srgbClr val="7030A0"/>
                </a:solidFill>
              </a:rPr>
              <a:t>intrinsic evaluation</a:t>
            </a:r>
            <a:r>
              <a:rPr lang="en-US" dirty="0"/>
              <a:t>: </a:t>
            </a:r>
            <a:r>
              <a:rPr lang="en-US" b="1" dirty="0"/>
              <a:t>perplexity</a:t>
            </a:r>
          </a:p>
          <a:p>
            <a:pPr lvl="2"/>
            <a:r>
              <a:rPr lang="en-US" b="1" dirty="0"/>
              <a:t>Perplexity </a:t>
            </a:r>
            <a:r>
              <a:rPr lang="en-US" dirty="0"/>
              <a:t>is the inverse of the probability of the test set (as assigned by the language model), normalized by the number of word tokens in the test set.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2438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F318-B4C5-EA43-A797-10DD6B534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087"/>
          </a:xfrm>
        </p:spPr>
        <p:txBody>
          <a:bodyPr/>
          <a:lstStyle/>
          <a:p>
            <a:r>
              <a:rPr lang="en-US" dirty="0"/>
              <a:t>Evaluating Language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BFB96C-AAD9-0142-9B1E-C14AADB19694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>
                    <a:solidFill>
                      <a:srgbClr val="7030A0"/>
                    </a:solidFill>
                  </a:rPr>
                  <a:t>Likelihood: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b="0" i="1" baseline="-25000" smtClean="0">
                              <a:latin typeface="Cambria Math" panose="02040503050406030204" pitchFamily="18" charset="0"/>
                            </a:rPr>
                            <m:t>𝑡𝑒𝑠𝑡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</m:nary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Perplexity: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𝑡𝑒𝑠𝑡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g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𝑡𝑒𝑠𝑡</m:t>
                                  </m:r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𝑙𝑒𝑛𝑔𝑡h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𝑡𝑒𝑠𝑡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𝑐𝑜𝑟𝑝𝑢𝑠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𝑚𝑖𝑛𝑖𝑚𝑖𝑧𝑖𝑛𝑔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𝑝𝑒𝑟𝑝𝑙𝑒𝑥𝑖𝑡𝑦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𝑚𝑎𝑥𝑖𝑚𝑖𝑧𝑖𝑛𝑔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𝑝𝑟𝑜𝑏𝑎𝑏𝑖𝑙𝑖𝑡𝑦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!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BFB96C-AAD9-0142-9B1E-C14AADB196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2"/>
                <a:stretch>
                  <a:fillRect l="-754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4756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469E69-3AE7-614D-9892-05D04C28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Harnessing Big Text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CCD955-7DAF-4C43-92BF-6A656FE406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Internet</a:t>
            </a:r>
          </a:p>
          <a:p>
            <a:r>
              <a:rPr lang="en-US" dirty="0"/>
              <a:t>News</a:t>
            </a:r>
          </a:p>
          <a:p>
            <a:r>
              <a:rPr lang="en-US" dirty="0"/>
              <a:t>Literature</a:t>
            </a:r>
          </a:p>
          <a:p>
            <a:r>
              <a:rPr lang="en-US" dirty="0"/>
              <a:t>Blogs                                                    Knowledge                Many applications</a:t>
            </a:r>
          </a:p>
          <a:p>
            <a:r>
              <a:rPr lang="en-US" dirty="0"/>
              <a:t>Email</a:t>
            </a:r>
          </a:p>
          <a:p>
            <a:r>
              <a:rPr lang="en-US" dirty="0"/>
              <a:t>Twitter</a:t>
            </a:r>
          </a:p>
          <a:p>
            <a:r>
              <a:rPr lang="en-US" dirty="0"/>
              <a:t>Personal assistants</a:t>
            </a:r>
          </a:p>
          <a:p>
            <a:r>
              <a:rPr lang="en-US" dirty="0"/>
              <a:t>Etc.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1EDABE7-2F97-0447-9545-EF6F9F9A4C5A}"/>
              </a:ext>
            </a:extLst>
          </p:cNvPr>
          <p:cNvSpPr/>
          <p:nvPr/>
        </p:nvSpPr>
        <p:spPr>
          <a:xfrm>
            <a:off x="3277276" y="1465978"/>
            <a:ext cx="657671" cy="2994095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60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9C9C989-C337-6641-8F1B-1BF3B051578C}"/>
              </a:ext>
            </a:extLst>
          </p:cNvPr>
          <p:cNvSpPr/>
          <p:nvPr/>
        </p:nvSpPr>
        <p:spPr>
          <a:xfrm>
            <a:off x="4460689" y="2908163"/>
            <a:ext cx="667512" cy="548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74EF324-1F34-4B4F-86E2-964C1DD765DA}"/>
              </a:ext>
            </a:extLst>
          </p:cNvPr>
          <p:cNvSpPr/>
          <p:nvPr/>
        </p:nvSpPr>
        <p:spPr>
          <a:xfrm>
            <a:off x="6896065" y="2908163"/>
            <a:ext cx="667512" cy="548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96834-D666-1B43-8AFE-F0687DB58A5A}"/>
              </a:ext>
            </a:extLst>
          </p:cNvPr>
          <p:cNvSpPr txBox="1"/>
          <p:nvPr/>
        </p:nvSpPr>
        <p:spPr>
          <a:xfrm>
            <a:off x="2338807" y="4719864"/>
            <a:ext cx="4997522" cy="867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80" b="1" dirty="0">
                <a:solidFill>
                  <a:srgbClr val="33006F"/>
                </a:solidFill>
              </a:rPr>
              <a:t>Gaining Intuition:</a:t>
            </a:r>
          </a:p>
          <a:p>
            <a:r>
              <a:rPr lang="en-US" sz="2160" dirty="0"/>
              <a:t>I’m given a task. What approach will work?</a:t>
            </a:r>
          </a:p>
        </p:txBody>
      </p:sp>
    </p:spTree>
    <p:extLst>
      <p:ext uri="{BB962C8B-B14F-4D97-AF65-F5344CB8AC3E}">
        <p14:creationId xmlns:p14="http://schemas.microsoft.com/office/powerpoint/2010/main" val="427087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FC7E1D-A830-4F36-86BF-2A9295E6FB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R="0" algn="l"/>
            <a:r>
              <a:rPr lang="en-US" sz="3200" b="0" i="0" u="none" strike="noStrike" baseline="0" dirty="0">
                <a:latin typeface="Calibri" panose="020F0502020204030204" pitchFamily="34" charset="0"/>
              </a:rPr>
              <a:t>In this lesson we focus on </a:t>
            </a:r>
            <a:r>
              <a:rPr lang="en-US" sz="3200" b="1" i="0" u="none" strike="noStrike" baseline="0" dirty="0">
                <a:latin typeface="Calibri" panose="020F0502020204030204" pitchFamily="34" charset="0"/>
              </a:rPr>
              <a:t>natural language processing </a:t>
            </a:r>
            <a:r>
              <a:rPr lang="en-US" sz="3200" b="0" i="0" u="none" strike="noStrike" baseline="0" dirty="0">
                <a:latin typeface="Calibri" panose="020F0502020204030204" pitchFamily="34" charset="0"/>
              </a:rPr>
              <a:t>NLP attempts to model or process natural language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The goal of NLP is classification, prediction, and simple generation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The machine does not actually have any understanding of meaning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NLP is a form of </a:t>
            </a:r>
            <a:r>
              <a:rPr lang="en-US" sz="2000" b="1" i="0" u="none" strike="noStrike" baseline="0" dirty="0">
                <a:latin typeface="Calibri" panose="020F0502020204030204" pitchFamily="34" charset="0"/>
              </a:rPr>
              <a:t>weak AI</a:t>
            </a:r>
            <a:endParaRPr lang="en-US" sz="3200" b="0" i="0" u="none" strike="noStrike" baseline="0" dirty="0">
              <a:latin typeface="Calibri" panose="020F0502020204030204" pitchFamily="34" charset="0"/>
            </a:endParaRPr>
          </a:p>
          <a:p>
            <a:pPr marR="0" algn="l"/>
            <a:r>
              <a:rPr lang="en-US" sz="3200" b="0" i="0" u="none" strike="noStrike" baseline="0" dirty="0">
                <a:latin typeface="Calibri" panose="020F0502020204030204" pitchFamily="34" charset="0"/>
              </a:rPr>
              <a:t>We will not address </a:t>
            </a:r>
            <a:r>
              <a:rPr lang="en-US" sz="3200" b="1" i="0" u="none" strike="noStrike" baseline="0" dirty="0">
                <a:latin typeface="Calibri" panose="020F0502020204030204" pitchFamily="34" charset="0"/>
              </a:rPr>
              <a:t>natural language </a:t>
            </a:r>
            <a:r>
              <a:rPr lang="en-US" sz="3200" b="1" i="0" u="none" strike="noStrike" baseline="0" dirty="0" err="1">
                <a:latin typeface="Calibri" panose="020F0502020204030204" pitchFamily="34" charset="0"/>
              </a:rPr>
              <a:t>understanding</a:t>
            </a:r>
            <a:r>
              <a:rPr lang="en-US" sz="3200" b="0" i="0" u="none" strike="noStrike" baseline="0" dirty="0" err="1">
                <a:latin typeface="Calibri" panose="020F0502020204030204" pitchFamily="34" charset="0"/>
              </a:rPr>
              <a:t>NLU</a:t>
            </a:r>
            <a:r>
              <a:rPr lang="en-US" sz="3200" b="0" i="0" u="none" strike="noStrike" baseline="0" dirty="0">
                <a:latin typeface="Calibri" panose="020F0502020204030204" pitchFamily="34" charset="0"/>
              </a:rPr>
              <a:t> is a form of </a:t>
            </a:r>
            <a:r>
              <a:rPr lang="en-US" sz="3200" b="1" i="0" u="none" strike="noStrike" baseline="0" dirty="0">
                <a:latin typeface="Calibri" panose="020F0502020204030204" pitchFamily="34" charset="0"/>
              </a:rPr>
              <a:t>strong AI</a:t>
            </a:r>
            <a:endParaRPr lang="en-US" sz="3200" b="0" i="0" u="none" strike="noStrike" baseline="0" dirty="0">
              <a:latin typeface="Calibri" panose="020F0502020204030204" pitchFamily="34" charset="0"/>
            </a:endParaRP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For strong AI, the machine must actually </a:t>
            </a:r>
            <a:r>
              <a:rPr lang="en-US" sz="2000" b="1" i="0" u="none" strike="noStrike" baseline="0" dirty="0">
                <a:latin typeface="Calibri" panose="020F0502020204030204" pitchFamily="34" charset="0"/>
              </a:rPr>
              <a:t>understands the meaning </a:t>
            </a:r>
            <a:r>
              <a:rPr lang="en-US" sz="2000" b="0" i="0" u="none" strike="noStrike" baseline="0" dirty="0">
                <a:latin typeface="Calibri" panose="020F0502020204030204" pitchFamily="34" charset="0"/>
              </a:rPr>
              <a:t>of what is being said and what it is saying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NLU is the basis of the famous </a:t>
            </a:r>
            <a:r>
              <a:rPr lang="en-US" sz="2000" b="1" i="0" u="none" strike="noStrike" baseline="0" dirty="0">
                <a:latin typeface="Calibri" panose="020F0502020204030204" pitchFamily="34" charset="0"/>
              </a:rPr>
              <a:t>Touring test</a:t>
            </a:r>
            <a:endParaRPr lang="en-US" sz="2000" b="0" i="0" u="none" strike="noStrike" baseline="0" dirty="0">
              <a:latin typeface="Calibri" panose="020F0502020204030204" pitchFamily="34" charset="0"/>
            </a:endParaRP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NLU is a research frontier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AF2140-080B-48C9-8825-2818774E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NLP</a:t>
            </a:r>
          </a:p>
        </p:txBody>
      </p:sp>
    </p:spTree>
    <p:extLst>
      <p:ext uri="{BB962C8B-B14F-4D97-AF65-F5344CB8AC3E}">
        <p14:creationId xmlns:p14="http://schemas.microsoft.com/office/powerpoint/2010/main" val="1758450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EF14E9-5B4F-482D-AFD0-82206A8E3B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Human language is imprecise</a:t>
            </a:r>
          </a:p>
          <a:p>
            <a:r>
              <a:rPr lang="en-US" dirty="0"/>
              <a:t>Computer languages have strict grammar and semantics</a:t>
            </a:r>
          </a:p>
          <a:p>
            <a:r>
              <a:rPr lang="en-US" dirty="0"/>
              <a:t>Human languages use loose grammars and ambiguous semantics, at best</a:t>
            </a:r>
          </a:p>
          <a:p>
            <a:r>
              <a:rPr lang="en-US" dirty="0"/>
              <a:t>Example; I ask an intelligent agent ‘do you know what time it is?’, what answer do I expect?</a:t>
            </a:r>
          </a:p>
          <a:p>
            <a:pPr lvl="1"/>
            <a:r>
              <a:rPr lang="en-US" dirty="0"/>
              <a:t>Yes. –The agent does know the time</a:t>
            </a:r>
          </a:p>
          <a:p>
            <a:pPr lvl="1"/>
            <a:r>
              <a:rPr lang="en-US" dirty="0"/>
              <a:t>It is 10:45. –The answer I wanted</a:t>
            </a:r>
          </a:p>
          <a:p>
            <a:r>
              <a:rPr lang="en-US" dirty="0"/>
              <a:t>Example; But, if I say, ‘Tell me what time it is.’, the answer is unambiguous</a:t>
            </a:r>
          </a:p>
          <a:p>
            <a:pPr lvl="1"/>
            <a:r>
              <a:rPr lang="en-US" dirty="0"/>
              <a:t>A human would not notice a semantic ambiguity between these cases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F97156-7D11-48AD-8B47-40E7CF643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NLP hard?</a:t>
            </a:r>
          </a:p>
        </p:txBody>
      </p:sp>
    </p:spTree>
    <p:extLst>
      <p:ext uri="{BB962C8B-B14F-4D97-AF65-F5344CB8AC3E}">
        <p14:creationId xmlns:p14="http://schemas.microsoft.com/office/powerpoint/2010/main" val="2922380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9A4EF2-892F-6D48-92F2-F69101988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approaches in NLP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C11FFA-86DC-C84F-8D52-659C174CCF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Rule-based methods</a:t>
            </a:r>
          </a:p>
          <a:p>
            <a:pPr lvl="1"/>
            <a:r>
              <a:rPr lang="en-US" dirty="0"/>
              <a:t>Regular expressions</a:t>
            </a:r>
          </a:p>
          <a:p>
            <a:pPr lvl="1"/>
            <a:r>
              <a:rPr lang="en-US" dirty="0"/>
              <a:t>Context free grammar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Probabilistic modelling and machine learning</a:t>
            </a:r>
          </a:p>
          <a:p>
            <a:pPr lvl="1"/>
            <a:r>
              <a:rPr lang="en-US" dirty="0"/>
              <a:t>Linear classifiers</a:t>
            </a:r>
          </a:p>
          <a:p>
            <a:pPr lvl="1"/>
            <a:r>
              <a:rPr lang="en-US" dirty="0"/>
              <a:t>Likelihood maximization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Deep Learning</a:t>
            </a:r>
          </a:p>
          <a:p>
            <a:pPr>
              <a:buFontTx/>
              <a:buChar char="-"/>
            </a:pPr>
            <a:r>
              <a:rPr lang="en-US" dirty="0"/>
              <a:t>CNN, RNN, LSTM, 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206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82AA31-1C96-4C4C-818D-E027CA8E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(rule-based methods)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772DD9-89F6-2446-9CBD-FED5944F86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Semantic slot filling</a:t>
            </a:r>
          </a:p>
          <a:p>
            <a:endParaRPr lang="en-US" dirty="0"/>
          </a:p>
          <a:p>
            <a:r>
              <a:rPr lang="en-US" dirty="0"/>
              <a:t>Context free grammar</a:t>
            </a:r>
          </a:p>
          <a:p>
            <a:endParaRPr lang="en-US" dirty="0"/>
          </a:p>
          <a:p>
            <a:r>
              <a:rPr lang="en-US" dirty="0"/>
              <a:t>Parsing</a:t>
            </a:r>
          </a:p>
        </p:txBody>
      </p:sp>
    </p:spTree>
    <p:extLst>
      <p:ext uri="{BB962C8B-B14F-4D97-AF65-F5344CB8AC3E}">
        <p14:creationId xmlns:p14="http://schemas.microsoft.com/office/powerpoint/2010/main" val="34546274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Lesson 7: Feature Engineering, Part 2&amp;quot;&quot;/&gt;&lt;property id=&quot;20307&quot; value=&quot;256&quot;/&gt;&lt;/object&gt;&lt;object type=&quot;3&quot; unique_id=&quot;10004&quot;&gt;&lt;property id=&quot;20148&quot; value=&quot;5&quot;/&gt;&lt;property id=&quot;20300&quot; value=&quot;Slide 2 - &amp;quot;Today's Agenda&amp;quot;&quot;/&gt;&lt;property id=&quot;20307&quot; value=&quot;257&quot;/&gt;&lt;/object&gt;&lt;object type=&quot;3&quot; unique_id=&quot;12062&quot;&gt;&lt;property id=&quot;20148&quot; value=&quot;5&quot;/&gt;&lt;property id=&quot;20300&quot; value=&quot;Slide 4 - &amp;quot;Curse of Dimensionality&amp;quot;&quot;/&gt;&lt;property id=&quot;20307&quot; value=&quot;259&quot;/&gt;&lt;/object&gt;&lt;object type=&quot;3&quot; unique_id=&quot;12063&quot;&gt;&lt;property id=&quot;20148&quot; value=&quot;5&quot;/&gt;&lt;property id=&quot;20300&quot; value=&quot;Slide 5 - &amp;quot;Feature Engineering vs Feature Selection&amp;quot;&quot;/&gt;&lt;property id=&quot;20307&quot; value=&quot;260&quot;/&gt;&lt;/object&gt;&lt;object type=&quot;3&quot; unique_id=&quot;12064&quot;&gt;&lt;property id=&quot;20148&quot; value=&quot;5&quot;/&gt;&lt;property id=&quot;20300&quot; value=&quot;Slide 10 - &amp;quot;Notebook Time&amp;quot;&quot;/&gt;&lt;property id=&quot;20307&quot; value=&quot;261&quot;/&gt;&lt;/object&gt;&lt;object type=&quot;3&quot; unique_id=&quot;12327&quot;&gt;&lt;property id=&quot;20148&quot; value=&quot;5&quot;/&gt;&lt;property id=&quot;20300&quot; value=&quot;Slide 3 - &amp;quot;Learning Objectives&amp;quot;&quot;/&gt;&lt;property id=&quot;20307&quot; value=&quot;280&quot;/&gt;&lt;/object&gt;&lt;object type=&quot;3&quot; unique_id=&quot;12689&quot;&gt;&lt;property id=&quot;20148&quot; value=&quot;5&quot;/&gt;&lt;property id=&quot;20300&quot; value=&quot;Slide 9 - &amp;quot;Calculating TF-IDF&amp;quot;&quot;/&gt;&lt;property id=&quot;20307&quot; value=&quot;283&quot;/&gt;&lt;/object&gt;&lt;object type=&quot;3&quot; unique_id=&quot;12690&quot;&gt;&lt;property id=&quot;20148&quot; value=&quot;5&quot;/&gt;&lt;property id=&quot;20300&quot; value=&quot;Slide 11 - &amp;quot;FE Example: RFM&amp;quot;&quot;/&gt;&lt;property id=&quot;20307&quot; value=&quot;284&quot;/&gt;&lt;/object&gt;&lt;object type=&quot;3&quot; unique_id=&quot;12691&quot;&gt;&lt;property id=&quot;20148&quot; value=&quot;5&quot;/&gt;&lt;property id=&quot;20300&quot; value=&quot;Slide 12 - &amp;quot;Calculating RFMs&amp;quot;&quot;/&gt;&lt;property id=&quot;20307&quot; value=&quot;285&quot;/&gt;&lt;/object&gt;&lt;object type=&quot;3&quot; unique_id=&quot;12692&quot;&gt;&lt;property id=&quot;20148&quot; value=&quot;5&quot;/&gt;&lt;property id=&quot;20300&quot; value=&quot;Slide 13 - &amp;quot;FE More Practical Examples&amp;quot;&quot;/&gt;&lt;property id=&quot;20307&quot; value=&quot;286&quot;/&gt;&lt;/object&gt;&lt;object type=&quot;3&quot; unique_id=&quot;13072&quot;&gt;&lt;property id=&quot;20148&quot; value=&quot;5&quot;/&gt;&lt;property id=&quot;20300&quot; value=&quot;Slide 6 - &amp;quot;Break Time&amp;quot;&quot;/&gt;&lt;property id=&quot;20307&quot; value=&quot;293&quot;/&gt;&lt;/object&gt;&lt;object type=&quot;3&quot; unique_id=&quot;13073&quot;&gt;&lt;property id=&quot;20148&quot; value=&quot;5&quot;/&gt;&lt;property id=&quot;20300&quot; value=&quot;Slide 7 - &amp;quot;FE Example: TF-IDF&amp;quot;&quot;/&gt;&lt;property id=&quot;20307&quot; value=&quot;292&quot;/&gt;&lt;/object&gt;&lt;object type=&quot;3&quot; unique_id=&quot;13074&quot;&gt;&lt;property id=&quot;20148&quot; value=&quot;5&quot;/&gt;&lt;property id=&quot;20300&quot; value=&quot;Slide 8&quot;/&gt;&lt;property id=&quot;20307&quot; value=&quot;294&quot;/&gt;&lt;/object&gt;&lt;/object&gt;&lt;object type=&quot;8&quot; unique_id=&quot;10050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1_Custom Design">
  <a:themeElements>
    <a:clrScheme name="Custom 1">
      <a:dk1>
        <a:srgbClr val="4B2E83"/>
      </a:dk1>
      <a:lt1>
        <a:srgbClr val="FFFFFF"/>
      </a:lt1>
      <a:dk2>
        <a:srgbClr val="4B2E83"/>
      </a:dk2>
      <a:lt2>
        <a:srgbClr val="FFFFFF"/>
      </a:lt2>
      <a:accent1>
        <a:srgbClr val="4B2E83"/>
      </a:accent1>
      <a:accent2>
        <a:srgbClr val="FFFFFF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UW">
      <a:majorFont>
        <a:latin typeface="Encode Sans Compresse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4879</TotalTime>
  <Words>2603</Words>
  <Application>Microsoft Office PowerPoint</Application>
  <PresentationFormat>Widescreen</PresentationFormat>
  <Paragraphs>447</Paragraphs>
  <Slides>45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63" baseType="lpstr">
      <vt:lpstr>Arial</vt:lpstr>
      <vt:lpstr>Calibri</vt:lpstr>
      <vt:lpstr>Cambria Math</vt:lpstr>
      <vt:lpstr>Courier New</vt:lpstr>
      <vt:lpstr>Encode Sans Compressed</vt:lpstr>
      <vt:lpstr>Encode Sans Normal</vt:lpstr>
      <vt:lpstr>Encode Sans Normal Black</vt:lpstr>
      <vt:lpstr>Lato Extended</vt:lpstr>
      <vt:lpstr>LatoWeb</vt:lpstr>
      <vt:lpstr>Lora</vt:lpstr>
      <vt:lpstr>Lucida Grande</vt:lpstr>
      <vt:lpstr>Open Sans</vt:lpstr>
      <vt:lpstr>Open Sans Light</vt:lpstr>
      <vt:lpstr>System Font Regular</vt:lpstr>
      <vt:lpstr>Uni Sans Regular</vt:lpstr>
      <vt:lpstr>Wingdings</vt:lpstr>
      <vt:lpstr>1_Custom Design</vt:lpstr>
      <vt:lpstr>Custom Design</vt:lpstr>
      <vt:lpstr>PowerPoint Presentation</vt:lpstr>
      <vt:lpstr>Today's Agenda</vt:lpstr>
      <vt:lpstr>Learning Objectives</vt:lpstr>
      <vt:lpstr>Overview of NLP</vt:lpstr>
      <vt:lpstr>Motivation: Harnessing Big Text Data</vt:lpstr>
      <vt:lpstr>Overview of NLP</vt:lpstr>
      <vt:lpstr>Why is NLP hard?</vt:lpstr>
      <vt:lpstr>Main approaches in NLP</vt:lpstr>
      <vt:lpstr>Examples (rule-based methods)</vt:lpstr>
      <vt:lpstr>Examples (traditional ML based methods)</vt:lpstr>
      <vt:lpstr>Some useful libraries and tools</vt:lpstr>
      <vt:lpstr>Text classification</vt:lpstr>
      <vt:lpstr>Organization of text data</vt:lpstr>
      <vt:lpstr>Text preprocessing</vt:lpstr>
      <vt:lpstr>Text preprocessing</vt:lpstr>
      <vt:lpstr>Text Preparation</vt:lpstr>
      <vt:lpstr>Text Preparation</vt:lpstr>
      <vt:lpstr>Tokenization</vt:lpstr>
      <vt:lpstr>Token normalization</vt:lpstr>
      <vt:lpstr>Example (stemmer)</vt:lpstr>
      <vt:lpstr>Example (lemmatization)</vt:lpstr>
      <vt:lpstr>Stemming Vs. Lemmatization</vt:lpstr>
      <vt:lpstr>Tokens to features</vt:lpstr>
      <vt:lpstr>Tokens to features</vt:lpstr>
      <vt:lpstr>Tokens to features</vt:lpstr>
      <vt:lpstr>Tokens to features</vt:lpstr>
      <vt:lpstr>Tokens to features</vt:lpstr>
      <vt:lpstr>Tokens to features</vt:lpstr>
      <vt:lpstr>How to Use TF-IDF</vt:lpstr>
      <vt:lpstr>Example</vt:lpstr>
      <vt:lpstr>Document classification</vt:lpstr>
      <vt:lpstr>Notebook Time</vt:lpstr>
      <vt:lpstr>Language modeling</vt:lpstr>
      <vt:lpstr>Language modeling</vt:lpstr>
      <vt:lpstr>Example</vt:lpstr>
      <vt:lpstr>Example </vt:lpstr>
      <vt:lpstr>Language modeling intuition</vt:lpstr>
      <vt:lpstr>Bigram language model</vt:lpstr>
      <vt:lpstr>Bigram language model summarized </vt:lpstr>
      <vt:lpstr>N-gram language model summarized</vt:lpstr>
      <vt:lpstr>How to train n-gram models</vt:lpstr>
      <vt:lpstr>Example Generated Shakespeare</vt:lpstr>
      <vt:lpstr>Evaluating Language Models</vt:lpstr>
      <vt:lpstr>Evaluating Language Models</vt:lpstr>
      <vt:lpstr>Evaluating Language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Cohen</dc:creator>
  <cp:lastModifiedBy>mneimneh</cp:lastModifiedBy>
  <cp:revision>61</cp:revision>
  <dcterms:created xsi:type="dcterms:W3CDTF">2020-10-02T19:26:11Z</dcterms:created>
  <dcterms:modified xsi:type="dcterms:W3CDTF">2021-02-22T04:10:55Z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2020-09-30T00:00:00Z</vt:filetime>
  </property>
  <property fmtid="{D5CDD505-2E9C-101B-9397-08002B2CF9AE}" pid="3" name="Creator">
    <vt:lpwstr>Chromium</vt:lpwstr>
  </property>
  <property fmtid="{D5CDD505-2E9C-101B-9397-08002B2CF9AE}" pid="4" name="LastSaved">
    <vt:filetime>2020-10-02T00:00:00Z</vt:filetime>
  </property>
</Properties>
</file>